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700" r:id="rId4"/>
  </p:sldMasterIdLst>
  <p:notesMasterIdLst>
    <p:notesMasterId r:id="rId22"/>
  </p:notesMasterIdLst>
  <p:sldIdLst>
    <p:sldId id="256" r:id="rId5"/>
    <p:sldId id="257" r:id="rId6"/>
    <p:sldId id="258" r:id="rId7"/>
    <p:sldId id="277" r:id="rId8"/>
    <p:sldId id="260" r:id="rId9"/>
    <p:sldId id="264" r:id="rId10"/>
    <p:sldId id="266" r:id="rId11"/>
    <p:sldId id="267" r:id="rId12"/>
    <p:sldId id="268" r:id="rId13"/>
    <p:sldId id="289" r:id="rId14"/>
    <p:sldId id="270" r:id="rId15"/>
    <p:sldId id="291" r:id="rId16"/>
    <p:sldId id="272" r:id="rId17"/>
    <p:sldId id="290" r:id="rId18"/>
    <p:sldId id="286" r:id="rId19"/>
    <p:sldId id="285" r:id="rId20"/>
    <p:sldId id="276" r:id="rId21"/>
  </p:sldIdLst>
  <p:sldSz cx="9144000" cy="6858000" type="screen4x3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147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5144C-D479-4FB7-9644-8F97919FAA63}" type="datetimeFigureOut">
              <a:rPr lang="ru-RU" smtClean="0"/>
              <a:t>08.08.2022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766CDC-01C1-4312-B5B4-05AA661D3A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1962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МРТ </a:t>
            </a:r>
            <a:r>
              <a:rPr lang="ru-RU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илеосакрального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сочлинения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закл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остеит, </a:t>
            </a:r>
            <a:r>
              <a:rPr lang="ru-RU" sz="1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периартикулярная</a:t>
            </a: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жировая инфильтрация костного мозга. Единичные эрозии.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766CDC-01C1-4312-B5B4-05AA661D3A0B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55503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F0A59-0B32-4513-AA7B-4F252B6F578B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4055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FF737-10C8-4D63-999C-B96CC5CB7803}" type="datetimeFigureOut">
              <a:rPr lang="ru-RU" smtClean="0"/>
              <a:t>08.08.2022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77146-715B-45C9-B5B4-FCE0549BC0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69772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2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3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6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6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6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6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7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8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4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8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7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8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9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90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91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71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ru-RU" sz="18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5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CustomShape 1"/>
          <p:cNvSpPr/>
          <p:nvPr/>
        </p:nvSpPr>
        <p:spPr>
          <a:xfrm>
            <a:off x="1008000" y="2189880"/>
            <a:ext cx="7705800" cy="2057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ru-RU" sz="2800" b="0" i="1" strike="noStrike" spc="-1" dirty="0">
                <a:solidFill>
                  <a:srgbClr val="002060"/>
                </a:solidFill>
                <a:latin typeface="Times New Roman"/>
              </a:rPr>
              <a:t>Метод обучения: TBL</a:t>
            </a:r>
            <a:endParaRPr lang="ru-RU" sz="2800" b="0" strike="noStrike" spc="-1" dirty="0">
              <a:latin typeface="Arial"/>
            </a:endParaRPr>
          </a:p>
          <a:p>
            <a:endParaRPr lang="ru-RU" sz="2800" b="0" strike="noStrike" spc="-1" dirty="0">
              <a:latin typeface="Arial"/>
            </a:endParaRPr>
          </a:p>
          <a:p>
            <a:endParaRPr lang="ru-RU" sz="2800" b="0" strike="noStrike" spc="-1" dirty="0">
              <a:latin typeface="Arial"/>
            </a:endParaRPr>
          </a:p>
          <a:p>
            <a:r>
              <a:rPr lang="ru-RU" sz="2800" b="0" i="1" strike="noStrike" spc="-1" dirty="0">
                <a:solidFill>
                  <a:srgbClr val="002060"/>
                </a:solidFill>
                <a:latin typeface="Times New Roman"/>
              </a:rPr>
              <a:t>                </a:t>
            </a:r>
            <a:endParaRPr lang="ru-RU" sz="2800" b="0" strike="noStrike" spc="-1" dirty="0">
              <a:latin typeface="Arial"/>
            </a:endParaRPr>
          </a:p>
          <a:p>
            <a:endParaRPr lang="ru-RU" sz="28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Коагулограмма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7200" y="1266922"/>
            <a:ext cx="7458075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Протромбиновое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время - 12 сек.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Протромбиновый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индекс – 82,3 % ; 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 - 1,01 ; 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Фибриноген (расчётный) – 2,09 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Активированное частичное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тромбопластиновое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время – 33,1 сек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D-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димер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- 4,06 мг/л</a:t>
            </a:r>
          </a:p>
          <a:p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Гликемический профиль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Глюкоза (08:00) - 16,50 ммоль/л ; Глюкоза (13:00) - 14,60ммоль/л ; Глюкоза (16:00) - 14,50 ммоль/л ;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9643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2" name="Group 1"/>
          <p:cNvGrpSpPr/>
          <p:nvPr/>
        </p:nvGrpSpPr>
        <p:grpSpPr>
          <a:xfrm>
            <a:off x="-227880" y="432000"/>
            <a:ext cx="9560520" cy="5698980"/>
            <a:chOff x="-227880" y="432000"/>
            <a:chExt cx="9560520" cy="5698980"/>
          </a:xfrm>
        </p:grpSpPr>
        <p:sp>
          <p:nvSpPr>
            <p:cNvPr id="263" name="CustomShape 2"/>
            <p:cNvSpPr/>
            <p:nvPr/>
          </p:nvSpPr>
          <p:spPr>
            <a:xfrm rot="10800000">
              <a:off x="1937278" y="545220"/>
              <a:ext cx="7054802" cy="1091160"/>
            </a:xfrm>
            <a:prstGeom prst="homePlate">
              <a:avLst>
                <a:gd name="adj" fmla="val 50000"/>
              </a:avLst>
            </a:prstGeom>
            <a:solidFill>
              <a:schemeClr val="accent2">
                <a:hueOff val="0"/>
                <a:satOff val="0"/>
                <a:lumOff val="0"/>
                <a:alphaOff val="0"/>
              </a:schemeClr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rot="10800000" lIns="244080" tIns="68760" rIns="128160" bIns="68760" anchor="ctr"/>
            <a:lstStyle/>
            <a:p>
              <a:pPr lvl="0"/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ритм синусовый, ЧСС 85 уд в мин, отклонение ЭОС влево</a:t>
              </a:r>
              <a:r>
                <a:rPr lang="ru-RU" dirty="0"/>
                <a:t>. </a:t>
              </a:r>
            </a:p>
          </p:txBody>
        </p:sp>
        <p:sp>
          <p:nvSpPr>
            <p:cNvPr id="264" name="CustomShape 3"/>
            <p:cNvSpPr/>
            <p:nvPr/>
          </p:nvSpPr>
          <p:spPr>
            <a:xfrm>
              <a:off x="-227880" y="432000"/>
              <a:ext cx="2225160" cy="1317600"/>
            </a:xfrm>
            <a:prstGeom prst="ellipse">
              <a:avLst/>
            </a:prstGeom>
            <a:blipFill rotWithShape="0">
              <a:blip r:embed="rId2"/>
              <a:stretch>
                <a:fillRect/>
              </a:stretch>
            </a:blip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66" name="CustomShape 5"/>
            <p:cNvSpPr/>
            <p:nvPr/>
          </p:nvSpPr>
          <p:spPr>
            <a:xfrm rot="10800000">
              <a:off x="1488600" y="4786380"/>
              <a:ext cx="7844040" cy="1344600"/>
            </a:xfrm>
            <a:prstGeom prst="homePlate">
              <a:avLst>
                <a:gd name="adj" fmla="val 50000"/>
              </a:avLst>
            </a:prstGeom>
            <a:solidFill>
              <a:schemeClr val="accent4">
                <a:hueOff val="0"/>
                <a:satOff val="0"/>
                <a:lumOff val="0"/>
                <a:alphaOff val="0"/>
              </a:schemeClr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rot="10800000" lIns="244080" tIns="68760" rIns="128160" bIns="68760" anchor="ctr"/>
            <a:lstStyle/>
            <a:p>
              <a:pPr algn="ctr"/>
              <a:r>
                <a:rPr lang="ru-RU" altLang="ru-RU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Рентген легких: без патологии</a:t>
              </a:r>
            </a:p>
            <a:p>
              <a:pPr algn="just">
                <a:lnSpc>
                  <a:spcPct val="100000"/>
                </a:lnSpc>
              </a:pPr>
              <a:endParaRPr lang="ru-RU" sz="1200" b="0" strike="noStrike" spc="-1" dirty="0">
                <a:latin typeface="Arial"/>
              </a:endParaRPr>
            </a:p>
          </p:txBody>
        </p:sp>
        <p:sp>
          <p:nvSpPr>
            <p:cNvPr id="268" name="CustomShape 7"/>
            <p:cNvSpPr/>
            <p:nvPr/>
          </p:nvSpPr>
          <p:spPr>
            <a:xfrm rot="10800000">
              <a:off x="1816305" y="2188440"/>
              <a:ext cx="7503480" cy="1797780"/>
            </a:xfrm>
            <a:prstGeom prst="homePlate">
              <a:avLst>
                <a:gd name="adj" fmla="val 50000"/>
              </a:avLst>
            </a:prstGeom>
            <a:solidFill>
              <a:schemeClr val="accent5">
                <a:hueOff val="0"/>
                <a:satOff val="0"/>
                <a:lumOff val="0"/>
                <a:alphaOff val="0"/>
              </a:schemeClr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rot="10800000" lIns="244080" tIns="68760" rIns="128160" bIns="68760" anchor="ctr"/>
            <a:lstStyle/>
            <a:p>
              <a:pPr lvl="0"/>
              <a:r>
                <a:rPr lang="ru-RU" dirty="0"/>
                <a:t>Компьютерная томография головного мозга: ОНМК по ишемическому типу в бассейне левой СМА. </a:t>
              </a:r>
              <a:endParaRPr lang="ru-RU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70" name="Group 8"/>
          <p:cNvGrpSpPr/>
          <p:nvPr/>
        </p:nvGrpSpPr>
        <p:grpSpPr>
          <a:xfrm>
            <a:off x="0" y="0"/>
            <a:ext cx="36000" cy="36000"/>
            <a:chOff x="0" y="0"/>
            <a:chExt cx="36000" cy="36000"/>
          </a:xfrm>
        </p:grpSpPr>
      </p:grpSp>
      <p:sp>
        <p:nvSpPr>
          <p:cNvPr id="271" name="CustomShape 9"/>
          <p:cNvSpPr/>
          <p:nvPr/>
        </p:nvSpPr>
        <p:spPr>
          <a:xfrm>
            <a:off x="611640" y="0"/>
            <a:ext cx="8531640" cy="57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3200" b="1" strike="noStrike" spc="-1">
                <a:solidFill>
                  <a:srgbClr val="C00000"/>
                </a:solidFill>
                <a:latin typeface="Impact"/>
                <a:ea typeface="DejaVu Sans"/>
              </a:rPr>
              <a:t>Инструментальные методы исследования :</a:t>
            </a:r>
            <a:endParaRPr lang="ru-RU" sz="3200" b="0" strike="noStrike" spc="-1">
              <a:latin typeface="Arial"/>
            </a:endParaRPr>
          </a:p>
        </p:txBody>
      </p:sp>
      <p:pic>
        <p:nvPicPr>
          <p:cNvPr id="2050" name="Picture 2" descr="Картинки по запросу &quot;рентген легких&quot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27982"/>
            <a:ext cx="1937278" cy="1377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BBEBD22-DC33-42B0-83E1-29D8F992EC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982" y="1936141"/>
            <a:ext cx="2157121" cy="24652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18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6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" dur="664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" dur="332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164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1000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stomShape 2"/>
          <p:cNvSpPr/>
          <p:nvPr/>
        </p:nvSpPr>
        <p:spPr>
          <a:xfrm rot="10800000">
            <a:off x="1937278" y="545220"/>
            <a:ext cx="7054802" cy="1091160"/>
          </a:xfrm>
          <a:prstGeom prst="homePlate">
            <a:avLst>
              <a:gd name="adj" fmla="val 50000"/>
            </a:avLst>
          </a:prstGeom>
          <a:solidFill>
            <a:schemeClr val="accent2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rot="10800000" lIns="244080" tIns="68760" rIns="128160" bIns="68760" anchor="ctr"/>
          <a:lstStyle/>
          <a:p>
            <a:pPr lvl="0"/>
            <a:r>
              <a:rPr lang="ru-RU" dirty="0"/>
              <a:t>УЗДГ </a:t>
            </a:r>
            <a:r>
              <a:rPr lang="ru-RU" dirty="0" err="1"/>
              <a:t>брахиоцефального</a:t>
            </a:r>
            <a:r>
              <a:rPr lang="ru-RU" dirty="0"/>
              <a:t> ствола :Атеросклероз сосудов БЦС. </a:t>
            </a:r>
          </a:p>
        </p:txBody>
      </p:sp>
      <p:sp>
        <p:nvSpPr>
          <p:cNvPr id="6" name="CustomShape 7"/>
          <p:cNvSpPr/>
          <p:nvPr/>
        </p:nvSpPr>
        <p:spPr>
          <a:xfrm rot="10800000">
            <a:off x="1816305" y="2189018"/>
            <a:ext cx="7175775" cy="1797202"/>
          </a:xfrm>
          <a:prstGeom prst="homePlate">
            <a:avLst>
              <a:gd name="adj" fmla="val 50000"/>
            </a:avLst>
          </a:prstGeom>
          <a:solidFill>
            <a:schemeClr val="accent5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rot="10800000" lIns="244080" tIns="68760" rIns="128160" bIns="68760" anchor="ctr"/>
          <a:lstStyle/>
          <a:p>
            <a:pPr lvl="0"/>
            <a:r>
              <a:rPr lang="ru-RU" dirty="0"/>
              <a:t>Эхокардиография: Аорта не расширена. Незначительное расширение ЛЖ. </a:t>
            </a:r>
            <a:r>
              <a:rPr lang="ru-RU" dirty="0" err="1"/>
              <a:t>Кальциноз</a:t>
            </a:r>
            <a:r>
              <a:rPr lang="ru-RU" dirty="0"/>
              <a:t> АК+., МК+. Локальных зон гипокинезии не выявлено. Сократительная функция миокарда ЛЖ удовлетворительная с ФВ 58%. По </a:t>
            </a:r>
            <a:r>
              <a:rPr lang="ru-RU" dirty="0" err="1"/>
              <a:t>доплер</a:t>
            </a:r>
            <a:r>
              <a:rPr lang="ru-RU" dirty="0"/>
              <a:t> </a:t>
            </a:r>
            <a:r>
              <a:rPr lang="ru-RU" dirty="0" err="1"/>
              <a:t>ЭхоКГ</a:t>
            </a:r>
            <a:r>
              <a:rPr lang="ru-RU" dirty="0"/>
              <a:t>: MR - 0-I ., TR - 0-I., AR - 0-I .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18654"/>
            <a:ext cx="2415609" cy="163638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138371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9274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CustomShape 1"/>
          <p:cNvSpPr/>
          <p:nvPr/>
        </p:nvSpPr>
        <p:spPr>
          <a:xfrm>
            <a:off x="251928" y="1138335"/>
            <a:ext cx="8387712" cy="47426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514350" indent="-514350" algn="just">
              <a:buAutoNum type="arabicPeriod"/>
            </a:pPr>
            <a:r>
              <a:rPr lang="ru-RU" sz="2800" b="1" spc="-1" dirty="0">
                <a:latin typeface="Times New Roman"/>
              </a:rPr>
              <a:t>Консультации каких специалистов необходимы в данном случае?</a:t>
            </a:r>
          </a:p>
          <a:p>
            <a:pPr marL="514350" indent="-514350" algn="just">
              <a:buAutoNum type="arabicPeriod"/>
            </a:pPr>
            <a:r>
              <a:rPr lang="ru-RU" sz="2800" b="1" spc="-1" dirty="0">
                <a:latin typeface="Times New Roman"/>
              </a:rPr>
              <a:t>Сформулируйте и обоснуйте клинический диагноз.</a:t>
            </a:r>
          </a:p>
          <a:p>
            <a:pPr marL="514350" indent="-514350" algn="just">
              <a:buAutoNum type="arabicPeriod"/>
            </a:pPr>
            <a:r>
              <a:rPr lang="ru-RU" sz="2800" b="1" spc="-1" dirty="0">
                <a:latin typeface="Times New Roman"/>
              </a:rPr>
              <a:t>Составьте план лечения.</a:t>
            </a:r>
          </a:p>
          <a:p>
            <a:pPr marL="514350" indent="-514350" algn="just">
              <a:buAutoNum type="arabicPeriod"/>
            </a:pPr>
            <a:r>
              <a:rPr lang="ru-RU" sz="2800" b="1" spc="-1" dirty="0">
                <a:latin typeface="Times New Roman"/>
              </a:rPr>
              <a:t>Будете ли вы проводить </a:t>
            </a:r>
            <a:r>
              <a:rPr lang="ru-RU" sz="2800" b="1" spc="-1" dirty="0" err="1">
                <a:latin typeface="Times New Roman"/>
              </a:rPr>
              <a:t>тромболитическую</a:t>
            </a:r>
            <a:r>
              <a:rPr lang="ru-RU" sz="2800" b="1" spc="-1" dirty="0">
                <a:latin typeface="Times New Roman"/>
              </a:rPr>
              <a:t> терапию </a:t>
            </a:r>
            <a:r>
              <a:rPr lang="ru-RU" sz="2800" b="1" spc="-1">
                <a:latin typeface="Times New Roman"/>
              </a:rPr>
              <a:t>и почему?</a:t>
            </a:r>
            <a:endParaRPr lang="ru-RU" sz="2800" b="1" spc="-1" dirty="0">
              <a:latin typeface="Times New Roman"/>
            </a:endParaRPr>
          </a:p>
          <a:p>
            <a:pPr algn="just"/>
            <a:endParaRPr lang="ru-RU" sz="2800" spc="-1" dirty="0">
              <a:latin typeface="Arial"/>
            </a:endParaRPr>
          </a:p>
          <a:p>
            <a:pPr algn="just"/>
            <a:endParaRPr lang="ru-RU" sz="2800" b="1" strike="noStrike" spc="-1" dirty="0">
              <a:latin typeface="Times New Roman"/>
              <a:ea typeface="Times New Roman"/>
            </a:endParaRPr>
          </a:p>
          <a:p>
            <a:pPr>
              <a:lnSpc>
                <a:spcPct val="100000"/>
              </a:lnSpc>
            </a:pPr>
            <a:endParaRPr lang="ru-RU" sz="2600" b="0" strike="noStrike" spc="-1" dirty="0">
              <a:latin typeface="Arial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731871" y="417159"/>
            <a:ext cx="204152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spc="-1" dirty="0">
                <a:solidFill>
                  <a:srgbClr val="FF0000"/>
                </a:solidFill>
                <a:latin typeface="Times New Roman"/>
              </a:rPr>
              <a:t>Вопросы?</a:t>
            </a:r>
            <a:endParaRPr lang="ru-RU" sz="3200" spc="-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1041"/>
            <a:ext cx="8229240" cy="906448"/>
          </a:xfrm>
        </p:spPr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Консультации специалистов</a:t>
            </a:r>
          </a:p>
        </p:txBody>
      </p:sp>
      <p:sp>
        <p:nvSpPr>
          <p:cNvPr id="8" name="AutoShape 6" descr="Картинки по запросу &quot;МРТ признаки сакроилеита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3" name="Rectangle 2"/>
          <p:cNvSpPr/>
          <p:nvPr/>
        </p:nvSpPr>
        <p:spPr>
          <a:xfrm>
            <a:off x="283837" y="1127488"/>
            <a:ext cx="8721617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Офтальмолог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ОИ-Гипертоническая ангиопатия сетчатки.</a:t>
            </a:r>
          </a:p>
          <a:p>
            <a:endParaRPr lang="ru-RU" dirty="0"/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Эндокринолог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Сахарный диабет 2 типа, впервые выявленный, ИПФ, декомпенсация. </a:t>
            </a:r>
          </a:p>
        </p:txBody>
      </p:sp>
    </p:spTree>
    <p:extLst>
      <p:ext uri="{BB962C8B-B14F-4D97-AF65-F5344CB8AC3E}">
        <p14:creationId xmlns:p14="http://schemas.microsoft.com/office/powerpoint/2010/main" val="3344610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Клини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ческий</a:t>
            </a:r>
            <a:r>
              <a:rPr lang="kk-KZ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диагноз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1484785"/>
            <a:ext cx="7626424" cy="3458690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ЦВЗ. Острое нарушение мозгового кровообращения по ишемическому типу в бассейне левой СМА. Сахарный диабет 2 типа, впервые выявленный, ИПФ, декомпенсация Артериальная гипертензия 3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риск 4.</a:t>
            </a:r>
          </a:p>
        </p:txBody>
      </p:sp>
    </p:spTree>
    <p:extLst>
      <p:ext uri="{BB962C8B-B14F-4D97-AF65-F5344CB8AC3E}">
        <p14:creationId xmlns:p14="http://schemas.microsoft.com/office/powerpoint/2010/main" val="32319212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500841"/>
          </a:xfrm>
        </p:spPr>
        <p:txBody>
          <a:bodyPr/>
          <a:lstStyle/>
          <a:p>
            <a:r>
              <a:rPr lang="ru-RU" dirty="0"/>
              <a:t>Лечение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080654"/>
            <a:ext cx="8409709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АД: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Бисопролол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(2,5 мг, Таблетки ) (2.5мг Орально) 1 р/д.,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Кардиоприл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(10 мг, Таблетки ) (10мг Орально) </a:t>
            </a:r>
          </a:p>
          <a:p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Нейропротекция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Магния сульфат (250 мг/мл, Раствор для инъекций 250 мг/мл) (5мг/мл Внутривенно(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капельно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))</a:t>
            </a:r>
          </a:p>
          <a:p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Антиагрегантная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терапия: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Тромбо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АСС 325 мг перорально 2 дня, затем 100 мг ежедневно 1 раз в день. 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Гипогликемическая терапия: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Протафан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8 ЕД п/к 2 р/д в08:00, 22:00,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Актрапид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4-6 ЕД*3р/д п/к, за 30 мин до завтрака, обеда и ужина под контролем гликемии, целевые уровни натощак до 7 ммоль/л, после еды через 2 часа до 9 ммоль/л.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77752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9" name="Picture 2"/>
          <p:cNvPicPr/>
          <p:nvPr/>
        </p:nvPicPr>
        <p:blipFill>
          <a:blip r:embed="rId2"/>
          <a:stretch/>
        </p:blipFill>
        <p:spPr>
          <a:xfrm>
            <a:off x="-540720" y="0"/>
            <a:ext cx="9684000" cy="72806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18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6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" dur="664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" dur="332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164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CustomShape 1"/>
          <p:cNvSpPr/>
          <p:nvPr/>
        </p:nvSpPr>
        <p:spPr>
          <a:xfrm>
            <a:off x="1290615" y="1296000"/>
            <a:ext cx="7127640" cy="2405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spcBef>
                <a:spcPts val="1191"/>
              </a:spcBef>
              <a:spcAft>
                <a:spcPts val="992"/>
              </a:spcAft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Пациент </a:t>
            </a: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мужчина 55 лет, со слов супруги жалобы 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асимметрию лица, нарушение речи, неадекватное поведение. </a:t>
            </a:r>
          </a:p>
          <a:p>
            <a:pPr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endParaRPr lang="ru-RU" sz="20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endParaRPr lang="ru-RU" sz="2000" b="0" strike="noStrike" spc="-1" dirty="0">
              <a:latin typeface="Arial"/>
            </a:endParaRPr>
          </a:p>
        </p:txBody>
      </p:sp>
      <p:sp>
        <p:nvSpPr>
          <p:cNvPr id="194" name="CustomShape 2"/>
          <p:cNvSpPr/>
          <p:nvPr/>
        </p:nvSpPr>
        <p:spPr>
          <a:xfrm>
            <a:off x="2592000" y="513000"/>
            <a:ext cx="2807640" cy="710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ru-RU" sz="4000" b="1" strike="noStrike" spc="-1" dirty="0">
                <a:latin typeface="Times New Roman"/>
              </a:rPr>
              <a:t>Жалобы:</a:t>
            </a:r>
            <a:endParaRPr lang="ru-RU" sz="4000" b="0" strike="noStrike" spc="-1" dirty="0">
              <a:latin typeface="Arial"/>
            </a:endParaRPr>
          </a:p>
        </p:txBody>
      </p:sp>
      <p:grpSp>
        <p:nvGrpSpPr>
          <p:cNvPr id="195" name="Group 3"/>
          <p:cNvGrpSpPr/>
          <p:nvPr/>
        </p:nvGrpSpPr>
        <p:grpSpPr>
          <a:xfrm>
            <a:off x="432360" y="2808000"/>
            <a:ext cx="647280" cy="2271960"/>
            <a:chOff x="432360" y="2808000"/>
            <a:chExt cx="647280" cy="2271960"/>
          </a:xfrm>
        </p:grpSpPr>
        <p:sp>
          <p:nvSpPr>
            <p:cNvPr id="196" name="CustomShape 4"/>
            <p:cNvSpPr/>
            <p:nvPr/>
          </p:nvSpPr>
          <p:spPr>
            <a:xfrm>
              <a:off x="432360" y="3839040"/>
              <a:ext cx="646920" cy="1240560"/>
            </a:xfrm>
            <a:custGeom>
              <a:avLst/>
              <a:gdLst/>
              <a:ahLst/>
              <a:cxnLst/>
              <a:rect l="l" t="t" r="r" b="b"/>
              <a:pathLst>
                <a:path w="647700" h="1241425">
                  <a:moveTo>
                    <a:pt x="0" y="0"/>
                  </a:moveTo>
                  <a:lnTo>
                    <a:pt x="0" y="161925"/>
                  </a:lnTo>
                  <a:lnTo>
                    <a:pt x="1032" y="220367"/>
                  </a:lnTo>
                  <a:lnTo>
                    <a:pt x="4096" y="278087"/>
                  </a:lnTo>
                  <a:lnTo>
                    <a:pt x="9144" y="334984"/>
                  </a:lnTo>
                  <a:lnTo>
                    <a:pt x="16124" y="390957"/>
                  </a:lnTo>
                  <a:lnTo>
                    <a:pt x="24989" y="445904"/>
                  </a:lnTo>
                  <a:lnTo>
                    <a:pt x="35688" y="499725"/>
                  </a:lnTo>
                  <a:lnTo>
                    <a:pt x="48173" y="552317"/>
                  </a:lnTo>
                  <a:lnTo>
                    <a:pt x="62393" y="603579"/>
                  </a:lnTo>
                  <a:lnTo>
                    <a:pt x="78301" y="653410"/>
                  </a:lnTo>
                  <a:lnTo>
                    <a:pt x="95845" y="701709"/>
                  </a:lnTo>
                  <a:lnTo>
                    <a:pt x="114978" y="748374"/>
                  </a:lnTo>
                  <a:lnTo>
                    <a:pt x="135650" y="793305"/>
                  </a:lnTo>
                  <a:lnTo>
                    <a:pt x="157811" y="836399"/>
                  </a:lnTo>
                  <a:lnTo>
                    <a:pt x="181412" y="877556"/>
                  </a:lnTo>
                  <a:lnTo>
                    <a:pt x="206404" y="916674"/>
                  </a:lnTo>
                  <a:lnTo>
                    <a:pt x="232737" y="953652"/>
                  </a:lnTo>
                  <a:lnTo>
                    <a:pt x="260362" y="988388"/>
                  </a:lnTo>
                  <a:lnTo>
                    <a:pt x="289230" y="1020782"/>
                  </a:lnTo>
                  <a:lnTo>
                    <a:pt x="319292" y="1050731"/>
                  </a:lnTo>
                  <a:lnTo>
                    <a:pt x="350497" y="1078135"/>
                  </a:lnTo>
                  <a:lnTo>
                    <a:pt x="382798" y="1102893"/>
                  </a:lnTo>
                  <a:lnTo>
                    <a:pt x="416144" y="1124902"/>
                  </a:lnTo>
                  <a:lnTo>
                    <a:pt x="450486" y="1144062"/>
                  </a:lnTo>
                  <a:lnTo>
                    <a:pt x="485775" y="1160272"/>
                  </a:lnTo>
                  <a:lnTo>
                    <a:pt x="485775" y="1241171"/>
                  </a:lnTo>
                  <a:lnTo>
                    <a:pt x="647700" y="1112012"/>
                  </a:lnTo>
                  <a:lnTo>
                    <a:pt x="485775" y="917320"/>
                  </a:lnTo>
                  <a:lnTo>
                    <a:pt x="485775" y="998347"/>
                  </a:lnTo>
                  <a:lnTo>
                    <a:pt x="450486" y="982137"/>
                  </a:lnTo>
                  <a:lnTo>
                    <a:pt x="416144" y="962977"/>
                  </a:lnTo>
                  <a:lnTo>
                    <a:pt x="382798" y="940968"/>
                  </a:lnTo>
                  <a:lnTo>
                    <a:pt x="350497" y="916210"/>
                  </a:lnTo>
                  <a:lnTo>
                    <a:pt x="319292" y="888806"/>
                  </a:lnTo>
                  <a:lnTo>
                    <a:pt x="289230" y="858857"/>
                  </a:lnTo>
                  <a:lnTo>
                    <a:pt x="260362" y="826463"/>
                  </a:lnTo>
                  <a:lnTo>
                    <a:pt x="232737" y="791727"/>
                  </a:lnTo>
                  <a:lnTo>
                    <a:pt x="206404" y="754749"/>
                  </a:lnTo>
                  <a:lnTo>
                    <a:pt x="181412" y="715631"/>
                  </a:lnTo>
                  <a:lnTo>
                    <a:pt x="157811" y="674474"/>
                  </a:lnTo>
                  <a:lnTo>
                    <a:pt x="135650" y="631380"/>
                  </a:lnTo>
                  <a:lnTo>
                    <a:pt x="114978" y="586449"/>
                  </a:lnTo>
                  <a:lnTo>
                    <a:pt x="95845" y="539784"/>
                  </a:lnTo>
                  <a:lnTo>
                    <a:pt x="78301" y="491485"/>
                  </a:lnTo>
                  <a:lnTo>
                    <a:pt x="62393" y="441654"/>
                  </a:lnTo>
                  <a:lnTo>
                    <a:pt x="48173" y="390392"/>
                  </a:lnTo>
                  <a:lnTo>
                    <a:pt x="35688" y="337800"/>
                  </a:lnTo>
                  <a:lnTo>
                    <a:pt x="24989" y="283979"/>
                  </a:lnTo>
                  <a:lnTo>
                    <a:pt x="16124" y="229032"/>
                  </a:lnTo>
                  <a:lnTo>
                    <a:pt x="9144" y="173059"/>
                  </a:lnTo>
                  <a:lnTo>
                    <a:pt x="4096" y="116162"/>
                  </a:lnTo>
                  <a:lnTo>
                    <a:pt x="1032" y="5844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63623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97" name="CustomShape 5"/>
            <p:cNvSpPr/>
            <p:nvPr/>
          </p:nvSpPr>
          <p:spPr>
            <a:xfrm>
              <a:off x="432720" y="2808000"/>
              <a:ext cx="646920" cy="1111680"/>
            </a:xfrm>
            <a:custGeom>
              <a:avLst/>
              <a:gdLst/>
              <a:ahLst/>
              <a:cxnLst/>
              <a:rect l="l" t="t" r="r" b="b"/>
              <a:pathLst>
                <a:path w="647700" h="1112520">
                  <a:moveTo>
                    <a:pt x="647569" y="0"/>
                  </a:moveTo>
                  <a:lnTo>
                    <a:pt x="609408" y="1768"/>
                  </a:lnTo>
                  <a:lnTo>
                    <a:pt x="560146" y="9395"/>
                  </a:lnTo>
                  <a:lnTo>
                    <a:pt x="489160" y="31130"/>
                  </a:lnTo>
                  <a:lnTo>
                    <a:pt x="421353" y="64633"/>
                  </a:lnTo>
                  <a:lnTo>
                    <a:pt x="388767" y="85564"/>
                  </a:lnTo>
                  <a:lnTo>
                    <a:pt x="357127" y="109156"/>
                  </a:lnTo>
                  <a:lnTo>
                    <a:pt x="326482" y="135315"/>
                  </a:lnTo>
                  <a:lnTo>
                    <a:pt x="296883" y="163949"/>
                  </a:lnTo>
                  <a:lnTo>
                    <a:pt x="268380" y="194963"/>
                  </a:lnTo>
                  <a:lnTo>
                    <a:pt x="241024" y="228263"/>
                  </a:lnTo>
                  <a:lnTo>
                    <a:pt x="214864" y="263757"/>
                  </a:lnTo>
                  <a:lnTo>
                    <a:pt x="189950" y="301351"/>
                  </a:lnTo>
                  <a:lnTo>
                    <a:pt x="166334" y="340950"/>
                  </a:lnTo>
                  <a:lnTo>
                    <a:pt x="144065" y="382462"/>
                  </a:lnTo>
                  <a:lnTo>
                    <a:pt x="123193" y="425793"/>
                  </a:lnTo>
                  <a:lnTo>
                    <a:pt x="103768" y="470849"/>
                  </a:lnTo>
                  <a:lnTo>
                    <a:pt x="85841" y="517537"/>
                  </a:lnTo>
                  <a:lnTo>
                    <a:pt x="69463" y="565762"/>
                  </a:lnTo>
                  <a:lnTo>
                    <a:pt x="54682" y="615432"/>
                  </a:lnTo>
                  <a:lnTo>
                    <a:pt x="41550" y="666452"/>
                  </a:lnTo>
                  <a:lnTo>
                    <a:pt x="30117" y="718730"/>
                  </a:lnTo>
                  <a:lnTo>
                    <a:pt x="20432" y="772171"/>
                  </a:lnTo>
                  <a:lnTo>
                    <a:pt x="12547" y="826683"/>
                  </a:lnTo>
                  <a:lnTo>
                    <a:pt x="6510" y="882170"/>
                  </a:lnTo>
                  <a:lnTo>
                    <a:pt x="2374" y="938540"/>
                  </a:lnTo>
                  <a:lnTo>
                    <a:pt x="187" y="995700"/>
                  </a:lnTo>
                  <a:lnTo>
                    <a:pt x="0" y="1053555"/>
                  </a:lnTo>
                  <a:lnTo>
                    <a:pt x="1862" y="1112012"/>
                  </a:lnTo>
                  <a:lnTo>
                    <a:pt x="5850" y="1052939"/>
                  </a:lnTo>
                  <a:lnTo>
                    <a:pt x="11872" y="994965"/>
                  </a:lnTo>
                  <a:lnTo>
                    <a:pt x="19870" y="938176"/>
                  </a:lnTo>
                  <a:lnTo>
                    <a:pt x="29782" y="882663"/>
                  </a:lnTo>
                  <a:lnTo>
                    <a:pt x="41549" y="828513"/>
                  </a:lnTo>
                  <a:lnTo>
                    <a:pt x="55111" y="775816"/>
                  </a:lnTo>
                  <a:lnTo>
                    <a:pt x="70406" y="724660"/>
                  </a:lnTo>
                  <a:lnTo>
                    <a:pt x="87375" y="675135"/>
                  </a:lnTo>
                  <a:lnTo>
                    <a:pt x="105957" y="627328"/>
                  </a:lnTo>
                  <a:lnTo>
                    <a:pt x="126092" y="581328"/>
                  </a:lnTo>
                  <a:lnTo>
                    <a:pt x="147720" y="537226"/>
                  </a:lnTo>
                  <a:lnTo>
                    <a:pt x="170780" y="495108"/>
                  </a:lnTo>
                  <a:lnTo>
                    <a:pt x="195213" y="455064"/>
                  </a:lnTo>
                  <a:lnTo>
                    <a:pt x="220957" y="417183"/>
                  </a:lnTo>
                  <a:lnTo>
                    <a:pt x="247953" y="381553"/>
                  </a:lnTo>
                  <a:lnTo>
                    <a:pt x="276140" y="348264"/>
                  </a:lnTo>
                  <a:lnTo>
                    <a:pt x="305458" y="317404"/>
                  </a:lnTo>
                  <a:lnTo>
                    <a:pt x="335846" y="289061"/>
                  </a:lnTo>
                  <a:lnTo>
                    <a:pt x="367245" y="263325"/>
                  </a:lnTo>
                  <a:lnTo>
                    <a:pt x="399594" y="240284"/>
                  </a:lnTo>
                  <a:lnTo>
                    <a:pt x="432832" y="220027"/>
                  </a:lnTo>
                  <a:lnTo>
                    <a:pt x="466900" y="202644"/>
                  </a:lnTo>
                  <a:lnTo>
                    <a:pt x="537282" y="176850"/>
                  </a:lnTo>
                  <a:lnTo>
                    <a:pt x="610259" y="163612"/>
                  </a:lnTo>
                  <a:lnTo>
                    <a:pt x="647569" y="161925"/>
                  </a:lnTo>
                  <a:lnTo>
                    <a:pt x="647569" y="0"/>
                  </a:lnTo>
                  <a:close/>
                </a:path>
              </a:pathLst>
            </a:custGeom>
            <a:solidFill>
              <a:srgbClr val="6C2B1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98" name="CustomShape 6"/>
            <p:cNvSpPr/>
            <p:nvPr/>
          </p:nvSpPr>
          <p:spPr>
            <a:xfrm>
              <a:off x="432360" y="2808000"/>
              <a:ext cx="646920" cy="2271960"/>
            </a:xfrm>
            <a:custGeom>
              <a:avLst/>
              <a:gdLst/>
              <a:ahLst/>
              <a:cxnLst/>
              <a:rect l="l" t="t" r="r" b="b"/>
              <a:pathLst>
                <a:path w="647700" h="2272665">
                  <a:moveTo>
                    <a:pt x="0" y="1031113"/>
                  </a:moveTo>
                  <a:lnTo>
                    <a:pt x="1032" y="1089555"/>
                  </a:lnTo>
                  <a:lnTo>
                    <a:pt x="4096" y="1147275"/>
                  </a:lnTo>
                  <a:lnTo>
                    <a:pt x="9144" y="1204172"/>
                  </a:lnTo>
                  <a:lnTo>
                    <a:pt x="16124" y="1260145"/>
                  </a:lnTo>
                  <a:lnTo>
                    <a:pt x="24989" y="1315092"/>
                  </a:lnTo>
                  <a:lnTo>
                    <a:pt x="35688" y="1368913"/>
                  </a:lnTo>
                  <a:lnTo>
                    <a:pt x="48173" y="1421505"/>
                  </a:lnTo>
                  <a:lnTo>
                    <a:pt x="62393" y="1472767"/>
                  </a:lnTo>
                  <a:lnTo>
                    <a:pt x="78301" y="1522598"/>
                  </a:lnTo>
                  <a:lnTo>
                    <a:pt x="95845" y="1570897"/>
                  </a:lnTo>
                  <a:lnTo>
                    <a:pt x="114978" y="1617562"/>
                  </a:lnTo>
                  <a:lnTo>
                    <a:pt x="135650" y="1662493"/>
                  </a:lnTo>
                  <a:lnTo>
                    <a:pt x="157811" y="1705587"/>
                  </a:lnTo>
                  <a:lnTo>
                    <a:pt x="181412" y="1746744"/>
                  </a:lnTo>
                  <a:lnTo>
                    <a:pt x="206404" y="1785862"/>
                  </a:lnTo>
                  <a:lnTo>
                    <a:pt x="232737" y="1822840"/>
                  </a:lnTo>
                  <a:lnTo>
                    <a:pt x="260362" y="1857576"/>
                  </a:lnTo>
                  <a:lnTo>
                    <a:pt x="289230" y="1889970"/>
                  </a:lnTo>
                  <a:lnTo>
                    <a:pt x="319292" y="1919919"/>
                  </a:lnTo>
                  <a:lnTo>
                    <a:pt x="350497" y="1947323"/>
                  </a:lnTo>
                  <a:lnTo>
                    <a:pt x="382798" y="1972081"/>
                  </a:lnTo>
                  <a:lnTo>
                    <a:pt x="416144" y="1994090"/>
                  </a:lnTo>
                  <a:lnTo>
                    <a:pt x="450486" y="2013250"/>
                  </a:lnTo>
                  <a:lnTo>
                    <a:pt x="485775" y="2029460"/>
                  </a:lnTo>
                  <a:lnTo>
                    <a:pt x="485775" y="1948433"/>
                  </a:lnTo>
                  <a:lnTo>
                    <a:pt x="647700" y="2143125"/>
                  </a:lnTo>
                  <a:lnTo>
                    <a:pt x="485775" y="2272284"/>
                  </a:lnTo>
                  <a:lnTo>
                    <a:pt x="485775" y="2191385"/>
                  </a:lnTo>
                  <a:lnTo>
                    <a:pt x="450486" y="2175175"/>
                  </a:lnTo>
                  <a:lnTo>
                    <a:pt x="416144" y="2156015"/>
                  </a:lnTo>
                  <a:lnTo>
                    <a:pt x="382798" y="2134006"/>
                  </a:lnTo>
                  <a:lnTo>
                    <a:pt x="350497" y="2109248"/>
                  </a:lnTo>
                  <a:lnTo>
                    <a:pt x="319292" y="2081844"/>
                  </a:lnTo>
                  <a:lnTo>
                    <a:pt x="289230" y="2051895"/>
                  </a:lnTo>
                  <a:lnTo>
                    <a:pt x="260362" y="2019501"/>
                  </a:lnTo>
                  <a:lnTo>
                    <a:pt x="232737" y="1984765"/>
                  </a:lnTo>
                  <a:lnTo>
                    <a:pt x="206404" y="1947787"/>
                  </a:lnTo>
                  <a:lnTo>
                    <a:pt x="181412" y="1908669"/>
                  </a:lnTo>
                  <a:lnTo>
                    <a:pt x="157811" y="1867512"/>
                  </a:lnTo>
                  <a:lnTo>
                    <a:pt x="135650" y="1824418"/>
                  </a:lnTo>
                  <a:lnTo>
                    <a:pt x="114978" y="1779487"/>
                  </a:lnTo>
                  <a:lnTo>
                    <a:pt x="95845" y="1732822"/>
                  </a:lnTo>
                  <a:lnTo>
                    <a:pt x="78301" y="1684523"/>
                  </a:lnTo>
                  <a:lnTo>
                    <a:pt x="62393" y="1634692"/>
                  </a:lnTo>
                  <a:lnTo>
                    <a:pt x="48173" y="1583430"/>
                  </a:lnTo>
                  <a:lnTo>
                    <a:pt x="35688" y="1530838"/>
                  </a:lnTo>
                  <a:lnTo>
                    <a:pt x="24989" y="1477017"/>
                  </a:lnTo>
                  <a:lnTo>
                    <a:pt x="16124" y="1422070"/>
                  </a:lnTo>
                  <a:lnTo>
                    <a:pt x="9144" y="1366097"/>
                  </a:lnTo>
                  <a:lnTo>
                    <a:pt x="4096" y="1309200"/>
                  </a:lnTo>
                  <a:lnTo>
                    <a:pt x="1032" y="1251480"/>
                  </a:lnTo>
                  <a:lnTo>
                    <a:pt x="0" y="1193038"/>
                  </a:lnTo>
                  <a:lnTo>
                    <a:pt x="0" y="1031113"/>
                  </a:lnTo>
                  <a:lnTo>
                    <a:pt x="1025" y="972601"/>
                  </a:lnTo>
                  <a:lnTo>
                    <a:pt x="4064" y="914946"/>
                  </a:lnTo>
                  <a:lnTo>
                    <a:pt x="9063" y="858234"/>
                  </a:lnTo>
                  <a:lnTo>
                    <a:pt x="15967" y="802553"/>
                  </a:lnTo>
                  <a:lnTo>
                    <a:pt x="24721" y="747989"/>
                  </a:lnTo>
                  <a:lnTo>
                    <a:pt x="35270" y="694630"/>
                  </a:lnTo>
                  <a:lnTo>
                    <a:pt x="47560" y="642562"/>
                  </a:lnTo>
                  <a:lnTo>
                    <a:pt x="61536" y="591872"/>
                  </a:lnTo>
                  <a:lnTo>
                    <a:pt x="77144" y="542649"/>
                  </a:lnTo>
                  <a:lnTo>
                    <a:pt x="94328" y="494978"/>
                  </a:lnTo>
                  <a:lnTo>
                    <a:pt x="113035" y="448946"/>
                  </a:lnTo>
                  <a:lnTo>
                    <a:pt x="133208" y="404641"/>
                  </a:lnTo>
                  <a:lnTo>
                    <a:pt x="154795" y="362151"/>
                  </a:lnTo>
                  <a:lnTo>
                    <a:pt x="177740" y="321561"/>
                  </a:lnTo>
                  <a:lnTo>
                    <a:pt x="201988" y="282958"/>
                  </a:lnTo>
                  <a:lnTo>
                    <a:pt x="227484" y="246431"/>
                  </a:lnTo>
                  <a:lnTo>
                    <a:pt x="254175" y="212066"/>
                  </a:lnTo>
                  <a:lnTo>
                    <a:pt x="282005" y="179949"/>
                  </a:lnTo>
                  <a:lnTo>
                    <a:pt x="310920" y="150169"/>
                  </a:lnTo>
                  <a:lnTo>
                    <a:pt x="340865" y="122812"/>
                  </a:lnTo>
                  <a:lnTo>
                    <a:pt x="371785" y="97965"/>
                  </a:lnTo>
                  <a:lnTo>
                    <a:pt x="403626" y="75715"/>
                  </a:lnTo>
                  <a:lnTo>
                    <a:pt x="436333" y="56150"/>
                  </a:lnTo>
                  <a:lnTo>
                    <a:pt x="504127" y="25419"/>
                  </a:lnTo>
                  <a:lnTo>
                    <a:pt x="574728" y="6471"/>
                  </a:lnTo>
                  <a:lnTo>
                    <a:pt x="647700" y="0"/>
                  </a:lnTo>
                  <a:lnTo>
                    <a:pt x="647700" y="161925"/>
                  </a:lnTo>
                  <a:lnTo>
                    <a:pt x="610389" y="163612"/>
                  </a:lnTo>
                  <a:lnTo>
                    <a:pt x="573607" y="168617"/>
                  </a:lnTo>
                  <a:lnTo>
                    <a:pt x="501868" y="188221"/>
                  </a:lnTo>
                  <a:lnTo>
                    <a:pt x="432963" y="220027"/>
                  </a:lnTo>
                  <a:lnTo>
                    <a:pt x="399725" y="240284"/>
                  </a:lnTo>
                  <a:lnTo>
                    <a:pt x="367376" y="263325"/>
                  </a:lnTo>
                  <a:lnTo>
                    <a:pt x="335977" y="289061"/>
                  </a:lnTo>
                  <a:lnTo>
                    <a:pt x="305589" y="317404"/>
                  </a:lnTo>
                  <a:lnTo>
                    <a:pt x="276271" y="348264"/>
                  </a:lnTo>
                  <a:lnTo>
                    <a:pt x="248084" y="381553"/>
                  </a:lnTo>
                  <a:lnTo>
                    <a:pt x="221088" y="417183"/>
                  </a:lnTo>
                  <a:lnTo>
                    <a:pt x="195344" y="455064"/>
                  </a:lnTo>
                  <a:lnTo>
                    <a:pt x="170911" y="495108"/>
                  </a:lnTo>
                  <a:lnTo>
                    <a:pt x="147851" y="537226"/>
                  </a:lnTo>
                  <a:lnTo>
                    <a:pt x="126223" y="581328"/>
                  </a:lnTo>
                  <a:lnTo>
                    <a:pt x="106088" y="627328"/>
                  </a:lnTo>
                  <a:lnTo>
                    <a:pt x="87506" y="675135"/>
                  </a:lnTo>
                  <a:lnTo>
                    <a:pt x="70537" y="724660"/>
                  </a:lnTo>
                  <a:lnTo>
                    <a:pt x="55241" y="775816"/>
                  </a:lnTo>
                  <a:lnTo>
                    <a:pt x="41680" y="828513"/>
                  </a:lnTo>
                  <a:lnTo>
                    <a:pt x="29913" y="882663"/>
                  </a:lnTo>
                  <a:lnTo>
                    <a:pt x="20001" y="938176"/>
                  </a:lnTo>
                  <a:lnTo>
                    <a:pt x="12003" y="994965"/>
                  </a:lnTo>
                  <a:lnTo>
                    <a:pt x="5980" y="1052939"/>
                  </a:lnTo>
                  <a:lnTo>
                    <a:pt x="1993" y="1112012"/>
                  </a:lnTo>
                </a:path>
              </a:pathLst>
            </a:custGeom>
            <a:noFill/>
            <a:ln w="19080">
              <a:solidFill>
                <a:srgbClr val="4D1C1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199" name="CustomShape 7"/>
          <p:cNvSpPr/>
          <p:nvPr/>
        </p:nvSpPr>
        <p:spPr>
          <a:xfrm>
            <a:off x="1333440" y="4752000"/>
            <a:ext cx="5562000" cy="1014120"/>
          </a:xfrm>
          <a:prstGeom prst="rect">
            <a:avLst/>
          </a:prstGeom>
          <a:solidFill>
            <a:srgbClr val="FFFFFF"/>
          </a:solidFill>
          <a:ln w="19080">
            <a:solidFill>
              <a:srgbClr val="77180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9240" rIns="0" bIns="0"/>
          <a:lstStyle/>
          <a:p>
            <a:pPr algn="just">
              <a:lnSpc>
                <a:spcPct val="100000"/>
              </a:lnSpc>
            </a:pPr>
            <a:r>
              <a:rPr lang="ru-RU" sz="32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Назовите ведущий синдром и  основные симптомы?</a:t>
            </a:r>
            <a:endParaRPr lang="ru-RU" sz="32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CustomShape 1"/>
          <p:cNvSpPr/>
          <p:nvPr/>
        </p:nvSpPr>
        <p:spPr>
          <a:xfrm>
            <a:off x="438149" y="990600"/>
            <a:ext cx="7992765" cy="531495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spcBef>
                <a:spcPts val="1191"/>
              </a:spcBef>
              <a:spcAft>
                <a:spcPts val="992"/>
              </a:spcAft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Утром, после пробуждения супруга заметила асимметрию лица, нарушение речи, неадекватное поведение. Мужчина пытался засунуть руку в горячую кашу, а затем хотел вылить еду из тарелки на себя. В связи с чем вызвана бригада скорой медицинской помощи, доставлен в многопрофильный стационар. </a:t>
            </a:r>
            <a:endParaRPr lang="ru-RU" sz="1600" b="0" strike="noStrike" spc="-1" dirty="0">
              <a:latin typeface="Arial"/>
            </a:endParaRPr>
          </a:p>
        </p:txBody>
      </p:sp>
      <p:sp>
        <p:nvSpPr>
          <p:cNvPr id="201" name="CustomShape 2"/>
          <p:cNvSpPr/>
          <p:nvPr/>
        </p:nvSpPr>
        <p:spPr>
          <a:xfrm>
            <a:off x="1080000" y="144000"/>
            <a:ext cx="5471640" cy="1776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4000" b="0" strike="noStrike" spc="-1" dirty="0">
                <a:solidFill>
                  <a:srgbClr val="ED1C24"/>
                </a:solidFill>
                <a:latin typeface="Times New Roman"/>
              </a:rPr>
              <a:t>Анамнез заболевания: </a:t>
            </a:r>
            <a:endParaRPr lang="ru-RU" sz="40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CustomShape 1"/>
          <p:cNvSpPr/>
          <p:nvPr/>
        </p:nvSpPr>
        <p:spPr>
          <a:xfrm>
            <a:off x="504000" y="1080000"/>
            <a:ext cx="7631640" cy="390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ru-RU" dirty="0"/>
          </a:p>
          <a:p>
            <a:pPr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endParaRPr lang="ru-RU" sz="1600" b="0" strike="noStrike" spc="-1" dirty="0">
              <a:latin typeface="Arial"/>
            </a:endParaRPr>
          </a:p>
        </p:txBody>
      </p:sp>
      <p:sp>
        <p:nvSpPr>
          <p:cNvPr id="201" name="CustomShape 2"/>
          <p:cNvSpPr/>
          <p:nvPr/>
        </p:nvSpPr>
        <p:spPr>
          <a:xfrm>
            <a:off x="1080000" y="144000"/>
            <a:ext cx="5471640" cy="1776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ru-RU" sz="4000" b="0" strike="noStrike" spc="-1" dirty="0">
              <a:latin typeface="Arial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04000" y="941844"/>
            <a:ext cx="8097075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Туберкулез, гепатит, венерические заболевания отрицает. 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Наследственность: не отягощена.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Аллергоанамнез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не отягощен.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Операции и травм не было.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Артериальная гипертензия в течение многих лет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22592" y="318768"/>
            <a:ext cx="313406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spc="-1" dirty="0">
                <a:solidFill>
                  <a:srgbClr val="CE181E"/>
                </a:solidFill>
                <a:latin typeface="Times New Roman"/>
              </a:rPr>
              <a:t>Анамнез жизни: </a:t>
            </a:r>
            <a:endParaRPr lang="ru-RU" sz="3200" spc="-1" dirty="0"/>
          </a:p>
        </p:txBody>
      </p:sp>
    </p:spTree>
    <p:extLst>
      <p:ext uri="{BB962C8B-B14F-4D97-AF65-F5344CB8AC3E}">
        <p14:creationId xmlns:p14="http://schemas.microsoft.com/office/powerpoint/2010/main" val="185162267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CustomShape 1"/>
          <p:cNvSpPr/>
          <p:nvPr/>
        </p:nvSpPr>
        <p:spPr>
          <a:xfrm>
            <a:off x="288000" y="576000"/>
            <a:ext cx="8351640" cy="597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Общее состояние тяжелое, за счет неврологического дефицита, дыхательной недостаточности.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Правильного телосложения. Нормального питания. Кожные покровы обычной окраски,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чистые от сыпи. Отмечаются отеки на нижних конечностях. </a:t>
            </a: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Дыхательная  система: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Дыхание везикулярное, хрипов нет. ЧДД 18 в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минуту. </a:t>
            </a:r>
          </a:p>
          <a:p>
            <a:pPr marL="36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Сердечно-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сосудис</a:t>
            </a:r>
            <a:r>
              <a:rPr lang="kk-KZ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ая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система: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Сердечные тоны приглушены, ритм правильный. ЧСС 80 в мин. АД 170/100 мм.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рт.Ст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Пищеварительная система: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Язык влажный, чистый. Живот при пальпации мягкий б/б. Печень у края реберной дуги. Физиологические отправления не нарушены.</a:t>
            </a:r>
          </a:p>
          <a:p>
            <a:pPr marL="36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SzPct val="45000"/>
            </a:pP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Status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nevrosus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сознания - легкое оглушение ШКГ 14Б. Критика к своему состоянию и адекватность несколько снижены. Общемозговая симптоматика отсутствует.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Менингиальные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знаки отрицательные. Глазные щели D=S, зрачки D=S, фотореакция снижена. Лицо асимметрично. Центральный парез 7 и 12 пар ЧМН справа. Язык по средней линии. Элементы сенсорно-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амнестической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афазии. Бульбарных нарушений нет. Сухожильные рефлексы D=S. Парезов конечностей нет. В позе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Ромберга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пошатывание. </a:t>
            </a:r>
          </a:p>
        </p:txBody>
      </p:sp>
      <p:sp>
        <p:nvSpPr>
          <p:cNvPr id="205" name="CustomShape 2"/>
          <p:cNvSpPr/>
          <p:nvPr/>
        </p:nvSpPr>
        <p:spPr>
          <a:xfrm>
            <a:off x="1512000" y="47880"/>
            <a:ext cx="5831640" cy="815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ru-RU" sz="3200" b="0" strike="noStrike" spc="-1">
                <a:solidFill>
                  <a:srgbClr val="CE181E"/>
                </a:solidFill>
                <a:latin typeface="Times New Roman"/>
              </a:rPr>
              <a:t>Объективные данные:</a:t>
            </a:r>
            <a:r>
              <a:rPr lang="ru-RU" sz="1000" b="0" strike="noStrike" spc="-1">
                <a:solidFill>
                  <a:srgbClr val="CE181E"/>
                </a:solidFill>
                <a:latin typeface="Arial"/>
              </a:rPr>
              <a:t> </a:t>
            </a:r>
            <a:endParaRPr lang="ru-RU" sz="10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CustomShape 1"/>
          <p:cNvSpPr/>
          <p:nvPr/>
        </p:nvSpPr>
        <p:spPr>
          <a:xfrm>
            <a:off x="3143249" y="-20370"/>
            <a:ext cx="3616965" cy="44953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</a:pPr>
            <a:r>
              <a:rPr lang="ru-RU" sz="4000" b="0" strike="noStrike" spc="-1" dirty="0">
                <a:solidFill>
                  <a:srgbClr val="FF0000"/>
                </a:solidFill>
                <a:latin typeface="Times New Roman"/>
                <a:ea typeface="DejaVu Sans"/>
              </a:rPr>
              <a:t>ВОПРОСЫ</a:t>
            </a:r>
            <a:endParaRPr lang="ru-RU" sz="4000" b="0" strike="noStrike" spc="-1" dirty="0">
              <a:latin typeface="Arial"/>
            </a:endParaRPr>
          </a:p>
        </p:txBody>
      </p:sp>
      <p:sp>
        <p:nvSpPr>
          <p:cNvPr id="219" name="CustomShape 2"/>
          <p:cNvSpPr/>
          <p:nvPr/>
        </p:nvSpPr>
        <p:spPr>
          <a:xfrm>
            <a:off x="1238250" y="1095375"/>
            <a:ext cx="7048500" cy="46386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 algn="just">
              <a:lnSpc>
                <a:spcPct val="100000"/>
              </a:lnSpc>
              <a:buClr>
                <a:srgbClr val="000000"/>
              </a:buClr>
              <a:buFont typeface="StarSymbol"/>
              <a:buAutoNum type="arabicPeriod"/>
            </a:pPr>
            <a:r>
              <a:rPr lang="ru-RU" sz="2400" b="1" strike="noStrike" spc="-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Какие возможные причины неврологических симптомов?</a:t>
            </a:r>
          </a:p>
          <a:p>
            <a:pPr marL="343080" indent="-342360" algn="just">
              <a:buClr>
                <a:srgbClr val="000000"/>
              </a:buClr>
              <a:buFont typeface="StarSymbol"/>
              <a:buAutoNum type="arabicPeriod"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поражении каких отделов развивается данный тип нарушения речи?</a:t>
            </a:r>
          </a:p>
          <a:p>
            <a:pPr marL="343080" indent="-342360" algn="just">
              <a:buClr>
                <a:srgbClr val="000000"/>
              </a:buClr>
              <a:buFont typeface="StarSymbol"/>
              <a:buAutoNum type="arabicPeriod"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Обоснуйте и сформулируйте предварительный диагноз</a:t>
            </a:r>
          </a:p>
          <a:p>
            <a:pPr marL="343080" indent="-342360" algn="just">
              <a:buClr>
                <a:srgbClr val="000000"/>
              </a:buClr>
              <a:buFont typeface="StarSymbol"/>
              <a:buAutoNum type="arabicPeriod"/>
            </a:pPr>
            <a:r>
              <a:rPr lang="ru-RU" sz="2400" b="1" spc="-1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Какие исследования нужны для подтверждения диагноза?</a:t>
            </a:r>
            <a:endParaRPr lang="ru-RU" sz="2400" b="1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18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6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" dur="664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" dur="332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164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6" name="Group 1"/>
          <p:cNvGrpSpPr/>
          <p:nvPr/>
        </p:nvGrpSpPr>
        <p:grpSpPr>
          <a:xfrm>
            <a:off x="0" y="0"/>
            <a:ext cx="9143280" cy="6857280"/>
            <a:chOff x="0" y="0"/>
            <a:chExt cx="9143280" cy="6857280"/>
          </a:xfrm>
        </p:grpSpPr>
        <p:sp>
          <p:nvSpPr>
            <p:cNvPr id="227" name="CustomShape 2"/>
            <p:cNvSpPr/>
            <p:nvPr/>
          </p:nvSpPr>
          <p:spPr>
            <a:xfrm>
              <a:off x="0" y="0"/>
              <a:ext cx="9143280" cy="6857280"/>
            </a:xfrm>
            <a:prstGeom prst="rect">
              <a:avLst/>
            </a:prstGeom>
            <a:blipFill rotWithShape="0">
              <a:blip r:embed="rId2"/>
              <a:stretch>
                <a:fillRect/>
              </a:stretch>
            </a:blip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28" name="CustomShape 3"/>
            <p:cNvSpPr/>
            <p:nvPr/>
          </p:nvSpPr>
          <p:spPr>
            <a:xfrm>
              <a:off x="0" y="0"/>
              <a:ext cx="9143280" cy="6857280"/>
            </a:xfrm>
            <a:prstGeom prst="rect">
              <a:avLst/>
            </a:prstGeom>
            <a:blipFill rotWithShape="0">
              <a:blip r:embed="rId3"/>
              <a:stretch>
                <a:fillRect/>
              </a:stretch>
            </a:blip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229" name="CustomShape 4"/>
          <p:cNvSpPr/>
          <p:nvPr/>
        </p:nvSpPr>
        <p:spPr>
          <a:xfrm>
            <a:off x="4230000" y="1407960"/>
            <a:ext cx="711720" cy="836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3320" rIns="0" bIns="0"/>
          <a:lstStyle/>
          <a:p>
            <a:pPr marL="12600">
              <a:lnSpc>
                <a:spcPct val="100000"/>
              </a:lnSpc>
              <a:spcBef>
                <a:spcPts val="105"/>
              </a:spcBef>
            </a:pPr>
            <a:r>
              <a:rPr lang="ru-RU" sz="5400" b="0" strike="noStrike" spc="9401">
                <a:solidFill>
                  <a:srgbClr val="DBA354"/>
                </a:solidFill>
                <a:latin typeface="Wingdings"/>
                <a:ea typeface="DejaVu Sans"/>
              </a:rPr>
              <a:t></a:t>
            </a:r>
            <a:endParaRPr lang="ru-RU" sz="5400" b="0" strike="noStrike" spc="-1">
              <a:latin typeface="Arial"/>
            </a:endParaRPr>
          </a:p>
        </p:txBody>
      </p:sp>
      <p:sp>
        <p:nvSpPr>
          <p:cNvPr id="230" name="CustomShape 5"/>
          <p:cNvSpPr/>
          <p:nvPr/>
        </p:nvSpPr>
        <p:spPr>
          <a:xfrm>
            <a:off x="1176480" y="1938240"/>
            <a:ext cx="3119040" cy="1080"/>
          </a:xfrm>
          <a:custGeom>
            <a:avLst/>
            <a:gdLst/>
            <a:ahLst/>
            <a:cxnLst/>
            <a:rect l="l" t="t" r="r" b="b"/>
            <a:pathLst>
              <a:path w="3119754" h="1905">
                <a:moveTo>
                  <a:pt x="3119691" y="1524"/>
                </a:moveTo>
                <a:lnTo>
                  <a:pt x="0" y="0"/>
                </a:lnTo>
              </a:path>
            </a:pathLst>
          </a:custGeom>
          <a:noFill/>
          <a:ln w="9360">
            <a:solidFill>
              <a:srgbClr val="DBA354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1" name="CustomShape 6"/>
          <p:cNvSpPr/>
          <p:nvPr/>
        </p:nvSpPr>
        <p:spPr>
          <a:xfrm>
            <a:off x="4834080" y="1938240"/>
            <a:ext cx="3119040" cy="1080"/>
          </a:xfrm>
          <a:custGeom>
            <a:avLst/>
            <a:gdLst/>
            <a:ahLst/>
            <a:cxnLst/>
            <a:rect l="l" t="t" r="r" b="b"/>
            <a:pathLst>
              <a:path w="3119754" h="1905">
                <a:moveTo>
                  <a:pt x="3119628" y="1524"/>
                </a:moveTo>
                <a:lnTo>
                  <a:pt x="0" y="0"/>
                </a:lnTo>
              </a:path>
            </a:pathLst>
          </a:custGeom>
          <a:noFill/>
          <a:ln w="9360">
            <a:solidFill>
              <a:srgbClr val="DBA354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aphicFrame>
        <p:nvGraphicFramePr>
          <p:cNvPr id="232" name="Table 7"/>
          <p:cNvGraphicFramePr/>
          <p:nvPr>
            <p:extLst>
              <p:ext uri="{D42A27DB-BD31-4B8C-83A1-F6EECF244321}">
                <p14:modId xmlns:p14="http://schemas.microsoft.com/office/powerpoint/2010/main" val="1942963278"/>
              </p:ext>
            </p:extLst>
          </p:nvPr>
        </p:nvGraphicFramePr>
        <p:xfrm>
          <a:off x="3" y="28441"/>
          <a:ext cx="9143278" cy="6406951"/>
        </p:xfrm>
        <a:graphic>
          <a:graphicData uri="http://schemas.openxmlformats.org/drawingml/2006/table">
            <a:tbl>
              <a:tblPr/>
              <a:tblGrid>
                <a:gridCol w="14471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87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87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85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900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47903">
                <a:tc gridSpan="2">
                  <a:txBody>
                    <a:bodyPr/>
                    <a:lstStyle/>
                    <a:p>
                      <a:pPr marL="60840">
                        <a:lnSpc>
                          <a:spcPts val="1854"/>
                        </a:lnSpc>
                        <a:spcBef>
                          <a:spcPts val="26"/>
                        </a:spcBef>
                      </a:pPr>
                      <a:r>
                        <a:rPr lang="ru-RU" sz="1550" b="1" strike="noStrike" spc="9">
                          <a:solidFill>
                            <a:srgbClr val="000000"/>
                          </a:solidFill>
                          <a:latin typeface="Times New Roman"/>
                        </a:rPr>
                        <a:t>Анализ</a:t>
                      </a:r>
                      <a:r>
                        <a:rPr lang="ru-RU" sz="1550" b="1" strike="noStrike" spc="92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550" b="1" strike="noStrike" spc="-9">
                          <a:solidFill>
                            <a:srgbClr val="000000"/>
                          </a:solidFill>
                          <a:latin typeface="Times New Roman"/>
                        </a:rPr>
                        <a:t>крови</a:t>
                      </a:r>
                      <a:endParaRPr lang="ru-RU" sz="1550" b="0" strike="noStrike" spc="-1">
                        <a:latin typeface="Arial"/>
                      </a:endParaRPr>
                    </a:p>
                    <a:p>
                      <a:pPr marL="23040">
                        <a:lnSpc>
                          <a:spcPts val="1429"/>
                        </a:lnSpc>
                        <a:spcBef>
                          <a:spcPts val="51"/>
                        </a:spcBef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Компонеттер,  </a:t>
                      </a:r>
                      <a:r>
                        <a:rPr lang="ru-RU" sz="1200" b="0" strike="noStrike" spc="1">
                          <a:solidFill>
                            <a:srgbClr val="000000"/>
                          </a:solidFill>
                          <a:latin typeface="Times New Roman"/>
                        </a:rPr>
                        <a:t>э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л</a:t>
                      </a:r>
                      <a:r>
                        <a:rPr lang="ru-RU" sz="1200" b="0" strike="noStrike" spc="-7">
                          <a:solidFill>
                            <a:srgbClr val="000000"/>
                          </a:solidFill>
                          <a:latin typeface="Times New Roman"/>
                        </a:rPr>
                        <a:t>е</a:t>
                      </a:r>
                      <a:r>
                        <a:rPr lang="ru-RU" sz="1200" b="0" strike="noStrike" spc="-9">
                          <a:solidFill>
                            <a:srgbClr val="000000"/>
                          </a:solidFill>
                          <a:latin typeface="Times New Roman"/>
                        </a:rPr>
                        <a:t>м</a:t>
                      </a:r>
                      <a:r>
                        <a:rPr lang="ru-RU" sz="1200" b="0" strike="noStrike" spc="-7">
                          <a:solidFill>
                            <a:srgbClr val="000000"/>
                          </a:solidFill>
                          <a:latin typeface="Times New Roman"/>
                        </a:rPr>
                        <a:t>е</a:t>
                      </a:r>
                      <a:r>
                        <a:rPr lang="ru-RU" sz="1200" b="0" strike="noStrike" spc="21">
                          <a:solidFill>
                            <a:srgbClr val="000000"/>
                          </a:solidFill>
                          <a:latin typeface="Times New Roman"/>
                        </a:rPr>
                        <a:t>н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тт</a:t>
                      </a:r>
                      <a:r>
                        <a:rPr lang="ru-RU" sz="1200" b="0" strike="noStrike" spc="-7">
                          <a:solidFill>
                            <a:srgbClr val="000000"/>
                          </a:solidFill>
                          <a:latin typeface="Times New Roman"/>
                        </a:rPr>
                        <a:t>е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р</a:t>
                      </a:r>
                      <a:r>
                        <a:rPr lang="ru-RU" sz="1200" b="0" strike="noStrike" spc="-29">
                          <a:solidFill>
                            <a:srgbClr val="000000"/>
                          </a:solidFill>
                          <a:latin typeface="Times New Roman"/>
                        </a:rPr>
                        <a:t>/</a:t>
                      </a:r>
                      <a:r>
                        <a:rPr lang="ru-RU" sz="1200" b="0" strike="noStrike" spc="-46">
                          <a:solidFill>
                            <a:srgbClr val="000000"/>
                          </a:solidFill>
                          <a:latin typeface="Times New Roman"/>
                        </a:rPr>
                        <a:t>К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о</a:t>
                      </a:r>
                      <a:r>
                        <a:rPr lang="ru-RU" sz="1200" b="0" strike="noStrike" spc="-7">
                          <a:solidFill>
                            <a:srgbClr val="000000"/>
                          </a:solidFill>
                          <a:latin typeface="Times New Roman"/>
                        </a:rPr>
                        <a:t>м</a:t>
                      </a:r>
                      <a:r>
                        <a:rPr lang="ru-RU" sz="1200" b="0" strike="noStrike" spc="26">
                          <a:solidFill>
                            <a:srgbClr val="000000"/>
                          </a:solidFill>
                          <a:latin typeface="Times New Roman"/>
                        </a:rPr>
                        <a:t>п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о</a:t>
                      </a:r>
                      <a:r>
                        <a:rPr lang="ru-RU" sz="1200" b="0" strike="noStrike" spc="26">
                          <a:solidFill>
                            <a:srgbClr val="000000"/>
                          </a:solidFill>
                          <a:latin typeface="Times New Roman"/>
                        </a:rPr>
                        <a:t>н</a:t>
                      </a:r>
                      <a:r>
                        <a:rPr lang="ru-RU" sz="1200" b="0" strike="noStrike" spc="-7">
                          <a:solidFill>
                            <a:srgbClr val="000000"/>
                          </a:solidFill>
                          <a:latin typeface="Times New Roman"/>
                        </a:rPr>
                        <a:t>е</a:t>
                      </a:r>
                      <a:r>
                        <a:rPr lang="ru-RU" sz="1200" b="0" strike="noStrike" spc="26">
                          <a:solidFill>
                            <a:srgbClr val="000000"/>
                          </a:solidFill>
                          <a:latin typeface="Times New Roman"/>
                        </a:rPr>
                        <a:t>н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т</a:t>
                      </a:r>
                      <a:r>
                        <a:rPr lang="ru-RU" sz="1200" b="0" strike="noStrike" spc="15">
                          <a:solidFill>
                            <a:srgbClr val="000000"/>
                          </a:solidFill>
                          <a:latin typeface="Times New Roman"/>
                        </a:rPr>
                        <a:t>ы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,  элементы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26640">
                        <a:lnSpc>
                          <a:spcPts val="1366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Физиологиялық</a:t>
                      </a:r>
                      <a:endParaRPr lang="ru-RU" sz="1200" b="0" strike="noStrike" spc="-1">
                        <a:latin typeface="Arial"/>
                      </a:endParaRPr>
                    </a:p>
                    <a:p>
                      <a:pPr marL="26640">
                        <a:lnSpc>
                          <a:spcPct val="99000"/>
                        </a:lnSpc>
                        <a:spcBef>
                          <a:spcPts val="74"/>
                        </a:spcBef>
                      </a:pPr>
                      <a:r>
                        <a:rPr lang="ru-RU" sz="1200" b="0" strike="noStrike" spc="-21">
                          <a:solidFill>
                            <a:srgbClr val="000000"/>
                          </a:solidFill>
                          <a:latin typeface="Times New Roman"/>
                        </a:rPr>
                        <a:t>зерттеулер  </a:t>
                      </a:r>
                      <a:r>
                        <a:rPr lang="ru-RU" sz="1200" b="0" strike="noStrike" spc="-29">
                          <a:solidFill>
                            <a:srgbClr val="000000"/>
                          </a:solidFill>
                          <a:latin typeface="Times New Roman"/>
                        </a:rPr>
                        <a:t>шегі/Пределы  </a:t>
                      </a:r>
                      <a:r>
                        <a:rPr lang="ru-RU" sz="1200" b="0" strike="noStrike" spc="-100">
                          <a:solidFill>
                            <a:srgbClr val="000000"/>
                          </a:solidFill>
                          <a:latin typeface="Times New Roman"/>
                        </a:rPr>
                        <a:t>ф</a:t>
                      </a:r>
                      <a:r>
                        <a:rPr lang="ru-RU" sz="1200" b="0" strike="noStrike" spc="26">
                          <a:solidFill>
                            <a:srgbClr val="000000"/>
                          </a:solidFill>
                          <a:latin typeface="Times New Roman"/>
                        </a:rPr>
                        <a:t>и</a:t>
                      </a:r>
                      <a:r>
                        <a:rPr lang="ru-RU" sz="1200" b="0" strike="noStrike" spc="-21">
                          <a:solidFill>
                            <a:srgbClr val="000000"/>
                          </a:solidFill>
                          <a:latin typeface="Times New Roman"/>
                        </a:rPr>
                        <a:t>з</a:t>
                      </a:r>
                      <a:r>
                        <a:rPr lang="ru-RU" sz="1200" b="0" strike="noStrike" spc="26">
                          <a:solidFill>
                            <a:srgbClr val="000000"/>
                          </a:solidFill>
                          <a:latin typeface="Times New Roman"/>
                        </a:rPr>
                        <a:t>и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оло</a:t>
                      </a:r>
                      <a:r>
                        <a:rPr lang="ru-RU" sz="1200" b="0" strike="noStrike" spc="-41">
                          <a:solidFill>
                            <a:srgbClr val="000000"/>
                          </a:solidFill>
                          <a:latin typeface="Times New Roman"/>
                        </a:rPr>
                        <a:t>г</a:t>
                      </a:r>
                      <a:r>
                        <a:rPr lang="ru-RU" sz="1200" b="0" strike="noStrike" spc="26">
                          <a:solidFill>
                            <a:srgbClr val="000000"/>
                          </a:solidFill>
                          <a:latin typeface="Times New Roman"/>
                        </a:rPr>
                        <a:t>и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ч</a:t>
                      </a:r>
                      <a:r>
                        <a:rPr lang="ru-RU" sz="1200" b="0" strike="noStrike" spc="-7">
                          <a:solidFill>
                            <a:srgbClr val="000000"/>
                          </a:solidFill>
                          <a:latin typeface="Times New Roman"/>
                        </a:rPr>
                        <a:t>ес</a:t>
                      </a:r>
                      <a:r>
                        <a:rPr lang="ru-RU" sz="1200" b="0" strike="noStrike" spc="-55">
                          <a:solidFill>
                            <a:srgbClr val="000000"/>
                          </a:solidFill>
                          <a:latin typeface="Times New Roman"/>
                        </a:rPr>
                        <a:t>к</a:t>
                      </a:r>
                      <a:r>
                        <a:rPr lang="ru-RU" sz="1200" b="0" strike="noStrike" spc="26">
                          <a:solidFill>
                            <a:srgbClr val="000000"/>
                          </a:solidFill>
                          <a:latin typeface="Times New Roman"/>
                        </a:rPr>
                        <a:t>и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х  </a:t>
                      </a:r>
                      <a:r>
                        <a:rPr lang="ru-RU" sz="1200" b="0" strike="noStrike" spc="1">
                          <a:solidFill>
                            <a:srgbClr val="000000"/>
                          </a:solidFill>
                          <a:latin typeface="Times New Roman"/>
                        </a:rPr>
                        <a:t>исследований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080">
                        <a:lnSpc>
                          <a:spcPts val="1366"/>
                        </a:lnSpc>
                      </a:pPr>
                      <a:r>
                        <a:rPr lang="ru-RU" sz="1200" b="0" strike="noStrike" spc="-26">
                          <a:solidFill>
                            <a:srgbClr val="000000"/>
                          </a:solidFill>
                          <a:latin typeface="Times New Roman"/>
                        </a:rPr>
                        <a:t>С:мөлшер</a:t>
                      </a:r>
                      <a:r>
                        <a:rPr lang="ru-RU" sz="1200" b="0" strike="noStrike" spc="211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strike="noStrike" spc="-29">
                          <a:solidFill>
                            <a:srgbClr val="000000"/>
                          </a:solidFill>
                          <a:latin typeface="Times New Roman"/>
                        </a:rPr>
                        <a:t>бірліктері/</a:t>
                      </a:r>
                      <a:endParaRPr lang="ru-RU" sz="1200" b="0" strike="noStrike" spc="-1">
                        <a:latin typeface="Arial"/>
                      </a:endParaRPr>
                    </a:p>
                    <a:p>
                      <a:pPr marL="28080">
                        <a:lnSpc>
                          <a:spcPts val="1429"/>
                        </a:lnSpc>
                        <a:spcBef>
                          <a:spcPts val="113"/>
                        </a:spcBef>
                      </a:pPr>
                      <a:r>
                        <a:rPr lang="ru-RU" sz="1200" b="0" strike="noStrike" spc="-55">
                          <a:solidFill>
                            <a:srgbClr val="000000"/>
                          </a:solidFill>
                          <a:latin typeface="Times New Roman"/>
                        </a:rPr>
                        <a:t>Е</a:t>
                      </a:r>
                      <a:r>
                        <a:rPr lang="ru-RU" sz="1200" b="0" strike="noStrike" spc="-9">
                          <a:solidFill>
                            <a:srgbClr val="000000"/>
                          </a:solidFill>
                          <a:latin typeface="Times New Roman"/>
                        </a:rPr>
                        <a:t>д</a:t>
                      </a:r>
                      <a:r>
                        <a:rPr lang="ru-RU" sz="1200" b="0" strike="noStrike" spc="21">
                          <a:solidFill>
                            <a:srgbClr val="000000"/>
                          </a:solidFill>
                          <a:latin typeface="Times New Roman"/>
                        </a:rPr>
                        <a:t>иниц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ы  </a:t>
                      </a:r>
                      <a:r>
                        <a:rPr lang="ru-RU" sz="1200" b="0" strike="noStrike" spc="7">
                          <a:solidFill>
                            <a:srgbClr val="000000"/>
                          </a:solidFill>
                          <a:latin typeface="Times New Roman"/>
                        </a:rPr>
                        <a:t>величин  </a:t>
                      </a:r>
                      <a:r>
                        <a:rPr lang="ru-RU" sz="1200" b="0" strike="noStrike" spc="15">
                          <a:solidFill>
                            <a:srgbClr val="000000"/>
                          </a:solidFill>
                          <a:latin typeface="Times New Roman"/>
                        </a:rPr>
                        <a:t>СИ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9880">
                        <a:lnSpc>
                          <a:spcPts val="1366"/>
                        </a:lnSpc>
                      </a:pPr>
                      <a:r>
                        <a:rPr lang="ru-RU" sz="1200" b="0" strike="noStrike" spc="-15">
                          <a:solidFill>
                            <a:srgbClr val="000000"/>
                          </a:solidFill>
                          <a:latin typeface="Times New Roman"/>
                        </a:rPr>
                        <a:t>Нәтижелер/Результаты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1184">
                <a:tc gridSpan="2">
                  <a:txBody>
                    <a:bodyPr/>
                    <a:lstStyle/>
                    <a:p>
                      <a:pPr marL="23040">
                        <a:lnSpc>
                          <a:spcPts val="1369"/>
                        </a:lnSpc>
                      </a:pPr>
                      <a:r>
                        <a:rPr lang="ru-RU" sz="1200" b="0" strike="noStrike" spc="-21">
                          <a:solidFill>
                            <a:srgbClr val="000000"/>
                          </a:solidFill>
                          <a:latin typeface="Times New Roman"/>
                        </a:rPr>
                        <a:t>Гемоглобин	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Е</a:t>
                      </a:r>
                      <a:r>
                        <a:rPr lang="ru-RU" sz="1200" b="0" strike="noStrike" spc="7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strike="noStrike" spc="-15">
                          <a:solidFill>
                            <a:srgbClr val="000000"/>
                          </a:solidFill>
                          <a:latin typeface="Times New Roman"/>
                        </a:rPr>
                        <a:t>(М)</a:t>
                      </a:r>
                      <a:endParaRPr lang="ru-RU" sz="1200" b="0" strike="noStrike" spc="-1">
                        <a:latin typeface="Arial"/>
                      </a:endParaRPr>
                    </a:p>
                    <a:p>
                      <a:pPr marL="23040">
                        <a:lnSpc>
                          <a:spcPts val="1409"/>
                        </a:lnSpc>
                      </a:pPr>
                      <a:r>
                        <a:rPr lang="ru-RU" sz="1200" b="0" strike="noStrike" spc="-9">
                          <a:solidFill>
                            <a:srgbClr val="000000"/>
                          </a:solidFill>
                          <a:latin typeface="Times New Roman"/>
                        </a:rPr>
                        <a:t>Ә(Ж)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26640">
                        <a:lnSpc>
                          <a:spcPts val="1369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130,0-160,0</a:t>
                      </a:r>
                      <a:endParaRPr lang="ru-RU" sz="1200" b="0" strike="noStrike" spc="-1">
                        <a:latin typeface="Arial"/>
                      </a:endParaRPr>
                    </a:p>
                    <a:p>
                      <a:pPr marL="26640">
                        <a:lnSpc>
                          <a:spcPts val="1409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120,0-140,0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080">
                        <a:lnSpc>
                          <a:spcPts val="1369"/>
                        </a:lnSpc>
                      </a:pPr>
                      <a:r>
                        <a:rPr lang="ru-RU" sz="1200" b="0" strike="noStrike" spc="-26">
                          <a:solidFill>
                            <a:srgbClr val="000000"/>
                          </a:solidFill>
                          <a:latin typeface="Times New Roman"/>
                        </a:rPr>
                        <a:t>г/л</a:t>
                      </a:r>
                      <a:endParaRPr lang="ru-RU" sz="1200" b="0" strike="noStrike" spc="-1">
                        <a:latin typeface="Arial"/>
                      </a:endParaRPr>
                    </a:p>
                    <a:p>
                      <a:pPr marL="28080">
                        <a:lnSpc>
                          <a:spcPts val="1409"/>
                        </a:lnSpc>
                      </a:pPr>
                      <a:r>
                        <a:rPr lang="ru-RU" sz="1200" b="0" strike="noStrike" spc="-26">
                          <a:solidFill>
                            <a:srgbClr val="000000"/>
                          </a:solidFill>
                          <a:latin typeface="Times New Roman"/>
                        </a:rPr>
                        <a:t>г/л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9880">
                        <a:lnSpc>
                          <a:spcPts val="1375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158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1184">
                <a:tc gridSpan="2">
                  <a:txBody>
                    <a:bodyPr/>
                    <a:lstStyle/>
                    <a:p>
                      <a:pPr marL="23040">
                        <a:lnSpc>
                          <a:spcPts val="138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ЭритроциттерЕ(М) </a:t>
                      </a:r>
                      <a:r>
                        <a:rPr lang="ru-RU" sz="1200" b="0" strike="noStrike" spc="1">
                          <a:solidFill>
                            <a:srgbClr val="000000"/>
                          </a:solidFill>
                          <a:latin typeface="Times New Roman"/>
                        </a:rPr>
                        <a:t>/(Эритроциты)</a:t>
                      </a:r>
                      <a:r>
                        <a:rPr lang="ru-RU" sz="1200" b="0" strike="noStrike" spc="154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strike="noStrike" spc="-7">
                          <a:solidFill>
                            <a:srgbClr val="000000"/>
                          </a:solidFill>
                          <a:latin typeface="Times New Roman"/>
                        </a:rPr>
                        <a:t>Ә(Ж)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26640">
                        <a:lnSpc>
                          <a:spcPts val="1375"/>
                        </a:lnSpc>
                      </a:pPr>
                      <a:r>
                        <a:rPr lang="ru-RU" sz="1200" b="0" strike="noStrike" spc="1">
                          <a:solidFill>
                            <a:srgbClr val="000000"/>
                          </a:solidFill>
                          <a:latin typeface="Times New Roman"/>
                        </a:rPr>
                        <a:t>4,0-5,0</a:t>
                      </a:r>
                      <a:endParaRPr lang="ru-RU" sz="1200" b="0" strike="noStrike" spc="-1">
                        <a:latin typeface="Arial"/>
                      </a:endParaRPr>
                    </a:p>
                    <a:p>
                      <a:pPr marL="26640">
                        <a:lnSpc>
                          <a:spcPts val="1406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  <a:r>
                        <a:rPr lang="ru-RU" sz="1200" b="0" strike="noStrike" spc="-7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–4,7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080">
                        <a:lnSpc>
                          <a:spcPts val="1375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  <a:r>
                        <a:rPr lang="ru-RU" sz="1200" b="0" strike="noStrike" spc="-1" baseline="27000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/л</a:t>
                      </a:r>
                      <a:endParaRPr lang="ru-RU" sz="1200" b="0" strike="noStrike" spc="-1">
                        <a:latin typeface="Arial"/>
                      </a:endParaRPr>
                    </a:p>
                    <a:p>
                      <a:pPr marL="28080">
                        <a:lnSpc>
                          <a:spcPts val="1406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  <a:r>
                        <a:rPr lang="ru-RU" sz="1200" b="0" strike="noStrike" spc="-1" baseline="24000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/л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9880">
                        <a:lnSpc>
                          <a:spcPts val="138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4,80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2160">
                <a:tc gridSpan="2">
                  <a:txBody>
                    <a:bodyPr/>
                    <a:lstStyle/>
                    <a:p>
                      <a:pPr marL="23040">
                        <a:lnSpc>
                          <a:spcPts val="1341"/>
                        </a:lnSpc>
                      </a:pPr>
                      <a:r>
                        <a:rPr lang="ru-RU" sz="1200" b="0" strike="noStrike" spc="-15">
                          <a:solidFill>
                            <a:srgbClr val="000000"/>
                          </a:solidFill>
                          <a:latin typeface="Times New Roman"/>
                        </a:rPr>
                        <a:t>Түстікөрсеткіш/(Цвет.показатель)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26640">
                        <a:lnSpc>
                          <a:spcPts val="1341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0,85-1,05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9880">
                        <a:lnSpc>
                          <a:spcPts val="1341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0.88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6728">
                <a:tc gridSpan="2">
                  <a:txBody>
                    <a:bodyPr/>
                    <a:lstStyle/>
                    <a:p>
                      <a:pPr marL="23040">
                        <a:lnSpc>
                          <a:spcPts val="1389"/>
                        </a:lnSpc>
                      </a:pPr>
                      <a:r>
                        <a:rPr lang="ru-RU" sz="1200" b="0" strike="noStrike" spc="-7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Тромбоциттер</a:t>
                      </a:r>
                      <a:r>
                        <a:rPr lang="ru-RU" sz="1200" b="0" strike="noStrike" spc="-7" dirty="0">
                          <a:solidFill>
                            <a:srgbClr val="000000"/>
                          </a:solidFill>
                          <a:latin typeface="Times New Roman"/>
                        </a:rPr>
                        <a:t>/</a:t>
                      </a:r>
                      <a:r>
                        <a:rPr lang="ru-RU" sz="1200" b="0" strike="noStrike" spc="29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strike="noStrike" spc="-7" dirty="0">
                          <a:solidFill>
                            <a:srgbClr val="000000"/>
                          </a:solidFill>
                          <a:latin typeface="Times New Roman"/>
                        </a:rPr>
                        <a:t>(Тромбоциты)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64800">
                        <a:lnSpc>
                          <a:spcPts val="1389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180,0-320,0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5880">
                        <a:lnSpc>
                          <a:spcPts val="1389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  <a:r>
                        <a:rPr lang="ru-RU" sz="1200" b="0" strike="noStrike" spc="-1" baseline="24000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/л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9880">
                        <a:lnSpc>
                          <a:spcPts val="1389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180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1702">
                <a:tc gridSpan="2">
                  <a:txBody>
                    <a:bodyPr/>
                    <a:lstStyle/>
                    <a:p>
                      <a:pPr marL="23040">
                        <a:lnSpc>
                          <a:spcPts val="1341"/>
                        </a:lnSpc>
                      </a:pPr>
                      <a:r>
                        <a:rPr lang="ru-RU" sz="1200" b="0" strike="noStrike" spc="-7">
                          <a:solidFill>
                            <a:srgbClr val="000000"/>
                          </a:solidFill>
                          <a:latin typeface="Times New Roman"/>
                        </a:rPr>
                        <a:t>Лейкоциттер/(Лейкоциты)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64800">
                        <a:lnSpc>
                          <a:spcPts val="1341"/>
                        </a:lnSpc>
                      </a:pPr>
                      <a:r>
                        <a:rPr lang="ru-RU" sz="1200" b="0" strike="noStrike" spc="1">
                          <a:solidFill>
                            <a:srgbClr val="000000"/>
                          </a:solidFill>
                          <a:latin typeface="Times New Roman"/>
                        </a:rPr>
                        <a:t>4,0-9,0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5880">
                        <a:lnSpc>
                          <a:spcPts val="1341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  <a:r>
                        <a:rPr lang="ru-RU" sz="1200" b="0" strike="noStrike" spc="-1" baseline="24000" dirty="0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/л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9880">
                        <a:lnSpc>
                          <a:spcPts val="1341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8,0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6097">
                <a:tc rowSpan="3">
                  <a:txBody>
                    <a:bodyPr/>
                    <a:lstStyle/>
                    <a:p>
                      <a:pPr marL="69840">
                        <a:lnSpc>
                          <a:spcPts val="1434"/>
                        </a:lnSpc>
                        <a:spcBef>
                          <a:spcPts val="111"/>
                        </a:spcBef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нейтрофил-дер</a:t>
                      </a:r>
                      <a:endParaRPr lang="ru-RU" sz="1200" b="0" strike="noStrike" spc="-1">
                        <a:latin typeface="Arial"/>
                      </a:endParaRPr>
                    </a:p>
                    <a:p>
                      <a:pPr marL="69840">
                        <a:lnSpc>
                          <a:spcPts val="1434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нейтрофилы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000000"/>
                      </a:solidFill>
                    </a:lnT>
                    <a:lnB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87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24120">
                        <a:lnSpc>
                          <a:spcPts val="1429"/>
                        </a:lnSpc>
                        <a:spcBef>
                          <a:spcPts val="20"/>
                        </a:spcBef>
                      </a:pPr>
                      <a:r>
                        <a:rPr lang="ru-RU" sz="1200" b="0" strike="noStrike" spc="-26" dirty="0">
                          <a:solidFill>
                            <a:srgbClr val="000000"/>
                          </a:solidFill>
                          <a:latin typeface="Times New Roman"/>
                        </a:rPr>
                        <a:t>(</a:t>
                      </a:r>
                      <a:r>
                        <a:rPr lang="ru-RU" sz="1200" b="0" strike="noStrike" spc="-41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П</a:t>
                      </a:r>
                      <a:r>
                        <a:rPr lang="ru-RU" sz="1200" b="0" strike="noStrike" spc="-7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а</a:t>
                      </a:r>
                      <a:r>
                        <a:rPr lang="ru-RU" sz="1200" b="0" strike="noStrike" spc="-1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лоч</a:t>
                      </a:r>
                      <a:r>
                        <a:rPr lang="ru-RU" sz="1200" b="0" strike="noStrike" spc="-131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к</a:t>
                      </a:r>
                      <a:r>
                        <a:rPr lang="ru-RU" sz="1200" b="0" strike="noStrike" spc="-1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о</a:t>
                      </a:r>
                      <a:r>
                        <a:rPr lang="ru-RU" sz="1200" b="0" strike="noStrike" spc="-21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я</a:t>
                      </a:r>
                      <a:r>
                        <a:rPr lang="ru-RU" sz="1200" b="0" strike="noStrike" spc="-7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де</a:t>
                      </a:r>
                      <a:r>
                        <a:rPr lang="ru-RU" sz="1200" b="0" strike="noStrike" spc="-1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р</a:t>
                      </a:r>
                      <a:r>
                        <a:rPr lang="ru-RU" sz="1200" b="0" strike="noStrike" spc="26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н</a:t>
                      </a:r>
                      <a:r>
                        <a:rPr lang="ru-RU" sz="1200" b="0" strike="noStrike" spc="9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ы</a:t>
                      </a:r>
                      <a:r>
                        <a:rPr lang="ru-RU" sz="1200" b="0" strike="noStrike" spc="-7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е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)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6640">
                        <a:lnSpc>
                          <a:spcPts val="1389"/>
                        </a:lnSpc>
                      </a:pPr>
                      <a:r>
                        <a:rPr lang="ru-RU" sz="1200" b="0" strike="noStrike" spc="7" dirty="0">
                          <a:solidFill>
                            <a:srgbClr val="000000"/>
                          </a:solidFill>
                          <a:latin typeface="Times New Roman"/>
                        </a:rPr>
                        <a:t>1-4</a:t>
                      </a:r>
                      <a:r>
                        <a:rPr lang="ru-RU" sz="1200" b="0" strike="noStrike" spc="-80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(0,04-0,30)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080">
                        <a:lnSpc>
                          <a:spcPts val="1389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  <a:r>
                        <a:rPr lang="ru-RU" sz="1200" b="0" strike="noStrike" spc="-29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(10</a:t>
                      </a:r>
                      <a:r>
                        <a:rPr lang="ru-RU" sz="1200" b="0" strike="noStrike" spc="-1" baseline="24000" dirty="0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/л)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9880">
                        <a:lnSpc>
                          <a:spcPts val="1406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24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24120">
                        <a:lnSpc>
                          <a:spcPts val="1375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(Сегментоядерные)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6640">
                        <a:lnSpc>
                          <a:spcPts val="1386"/>
                        </a:lnSpc>
                      </a:pPr>
                      <a:r>
                        <a:rPr lang="ru-RU" sz="1200" b="0" strike="noStrike" spc="7" dirty="0">
                          <a:solidFill>
                            <a:srgbClr val="000000"/>
                          </a:solidFill>
                          <a:latin typeface="Times New Roman"/>
                        </a:rPr>
                        <a:t>47-72</a:t>
                      </a:r>
                      <a:r>
                        <a:rPr lang="ru-RU" sz="1200" b="0" strike="noStrike" spc="-75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(2,00-5,50)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080">
                        <a:lnSpc>
                          <a:spcPts val="1386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  <a:r>
                        <a:rPr lang="ru-RU" sz="1200" b="0" strike="noStrike" spc="-29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(10</a:t>
                      </a:r>
                      <a:r>
                        <a:rPr lang="ru-RU" sz="1200" b="0" strike="noStrike" spc="-1" baseline="27000" dirty="0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л)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9880">
                        <a:lnSpc>
                          <a:spcPts val="1409"/>
                        </a:lnSpc>
                      </a:pPr>
                      <a:r>
                        <a:rPr lang="ru-RU" sz="1200" b="0" strike="noStrike" spc="-1" dirty="0">
                          <a:latin typeface="Arial"/>
                        </a:rPr>
                        <a:t>68</a:t>
                      </a: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12121">
                <a:tc gridSpan="2">
                  <a:txBody>
                    <a:bodyPr/>
                    <a:lstStyle/>
                    <a:p>
                      <a:pPr marL="23040">
                        <a:lnSpc>
                          <a:spcPts val="1429"/>
                        </a:lnSpc>
                        <a:spcBef>
                          <a:spcPts val="26"/>
                        </a:spcBef>
                      </a:pPr>
                      <a:r>
                        <a:rPr lang="ru-RU" sz="1200" b="0" strike="noStrike" spc="21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Э</a:t>
                      </a:r>
                      <a:r>
                        <a:rPr lang="ru-RU" sz="1200" b="0" strike="noStrike" spc="-1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о</a:t>
                      </a:r>
                      <a:r>
                        <a:rPr lang="ru-RU" sz="1200" b="0" strike="noStrike" spc="-26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з</a:t>
                      </a:r>
                      <a:r>
                        <a:rPr lang="ru-RU" sz="1200" b="0" strike="noStrike" spc="21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ин</a:t>
                      </a:r>
                      <a:r>
                        <a:rPr lang="ru-RU" sz="1200" b="0" strike="noStrike" spc="-1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о</a:t>
                      </a:r>
                      <a:r>
                        <a:rPr lang="ru-RU" sz="1200" b="0" strike="noStrike" spc="-106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ф</a:t>
                      </a:r>
                      <a:r>
                        <a:rPr lang="ru-RU" sz="1200" b="0" strike="noStrike" spc="21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и</a:t>
                      </a:r>
                      <a:r>
                        <a:rPr lang="ru-RU" sz="1200" b="0" strike="noStrike" spc="-1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л</a:t>
                      </a:r>
                      <a:r>
                        <a:rPr lang="ru-RU" sz="1200" b="0" strike="noStrike" spc="-9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д</a:t>
                      </a:r>
                      <a:r>
                        <a:rPr lang="ru-RU" sz="1200" b="0" strike="noStrike" spc="-7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е</a:t>
                      </a:r>
                      <a:r>
                        <a:rPr lang="ru-RU" sz="1200" b="0" strike="noStrike" spc="-1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р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  (Эозинофилы)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"/>
                        </a:spcBef>
                      </a:pPr>
                      <a:endParaRPr lang="ru-RU" sz="1800" b="0" strike="noStrike" spc="-1">
                        <a:latin typeface="Arial"/>
                      </a:endParaRPr>
                    </a:p>
                    <a:p>
                      <a:pPr marL="26640">
                        <a:lnSpc>
                          <a:spcPts val="1380"/>
                        </a:lnSpc>
                        <a:spcBef>
                          <a:spcPts val="6"/>
                        </a:spcBef>
                      </a:pPr>
                      <a:r>
                        <a:rPr lang="ru-RU" sz="1200" b="0" strike="noStrike" spc="1">
                          <a:solidFill>
                            <a:srgbClr val="000000"/>
                          </a:solidFill>
                          <a:latin typeface="Times New Roman"/>
                        </a:rPr>
                        <a:t>0,5-5</a:t>
                      </a:r>
                      <a:r>
                        <a:rPr lang="ru-RU" sz="1200" b="0" strike="noStrike" spc="-8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(0,02-0,3)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"/>
                        </a:spcBef>
                      </a:pPr>
                      <a:endParaRPr lang="ru-RU" sz="1800" b="0" strike="noStrike" spc="-1" dirty="0">
                        <a:latin typeface="Arial"/>
                      </a:endParaRPr>
                    </a:p>
                    <a:p>
                      <a:pPr marL="28080">
                        <a:lnSpc>
                          <a:spcPts val="1380"/>
                        </a:lnSpc>
                        <a:spcBef>
                          <a:spcPts val="6"/>
                        </a:spcBef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  <a:r>
                        <a:rPr lang="ru-RU" sz="1200" b="0" strike="noStrike" spc="-29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(10</a:t>
                      </a:r>
                      <a:r>
                        <a:rPr lang="ru-RU" sz="1200" b="0" strike="noStrike" spc="-1" baseline="24000" dirty="0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/л)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9880">
                        <a:lnSpc>
                          <a:spcPts val="1409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0,5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80667">
                <a:tc gridSpan="2">
                  <a:txBody>
                    <a:bodyPr/>
                    <a:lstStyle/>
                    <a:p>
                      <a:pPr marL="23040">
                        <a:lnSpc>
                          <a:spcPts val="1429"/>
                        </a:lnSpc>
                        <a:spcBef>
                          <a:spcPts val="31"/>
                        </a:spcBef>
                      </a:pPr>
                      <a:r>
                        <a:rPr lang="ru-RU" sz="1200" b="0" strike="noStrike" spc="-15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Б</a:t>
                      </a:r>
                      <a:r>
                        <a:rPr lang="ru-RU" sz="1200" b="0" strike="noStrike" spc="-7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а</a:t>
                      </a:r>
                      <a:r>
                        <a:rPr lang="ru-RU" sz="1200" b="0" strike="noStrike" spc="-26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з</a:t>
                      </a:r>
                      <a:r>
                        <a:rPr lang="ru-RU" sz="1200" b="0" strike="noStrike" spc="-1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о</a:t>
                      </a:r>
                      <a:r>
                        <a:rPr lang="ru-RU" sz="1200" b="0" strike="noStrike" spc="-106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ф</a:t>
                      </a:r>
                      <a:r>
                        <a:rPr lang="ru-RU" sz="1200" b="0" strike="noStrike" spc="21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и</a:t>
                      </a:r>
                      <a:r>
                        <a:rPr lang="ru-RU" sz="1200" b="0" strike="noStrike" spc="-1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л</a:t>
                      </a:r>
                      <a:r>
                        <a:rPr lang="ru-RU" sz="1200" b="0" strike="noStrike" spc="-9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д</a:t>
                      </a:r>
                      <a:r>
                        <a:rPr lang="ru-RU" sz="1200" b="0" strike="noStrike" spc="-7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е</a:t>
                      </a:r>
                      <a:r>
                        <a:rPr lang="ru-RU" sz="1200" b="0" strike="noStrike" spc="-1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р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  </a:t>
                      </a:r>
                      <a:r>
                        <a:rPr lang="ru-RU" sz="1200" b="0" strike="noStrike" spc="-9" dirty="0">
                          <a:solidFill>
                            <a:srgbClr val="000000"/>
                          </a:solidFill>
                          <a:latin typeface="Times New Roman"/>
                        </a:rPr>
                        <a:t>(Базофилы)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26640">
                        <a:lnSpc>
                          <a:spcPts val="1375"/>
                        </a:lnSpc>
                        <a:spcBef>
                          <a:spcPts val="6"/>
                        </a:spcBef>
                      </a:pPr>
                      <a:r>
                        <a:rPr lang="ru-RU" sz="1200" b="0" strike="noStrike" spc="7" dirty="0">
                          <a:solidFill>
                            <a:srgbClr val="000000"/>
                          </a:solidFill>
                          <a:latin typeface="Times New Roman"/>
                        </a:rPr>
                        <a:t>0-1</a:t>
                      </a:r>
                      <a:r>
                        <a:rPr lang="ru-RU" sz="1200" b="0" strike="noStrike" spc="-80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(0,00-0,065)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080">
                        <a:lnSpc>
                          <a:spcPts val="1375"/>
                        </a:lnSpc>
                        <a:spcBef>
                          <a:spcPts val="6"/>
                        </a:spcBef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  <a:r>
                        <a:rPr lang="ru-RU" sz="1200" b="0" strike="noStrike" spc="-29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strike="noStrike" spc="-7" dirty="0">
                          <a:solidFill>
                            <a:srgbClr val="000000"/>
                          </a:solidFill>
                          <a:latin typeface="Times New Roman"/>
                        </a:rPr>
                        <a:t>(109/л)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9880">
                        <a:lnSpc>
                          <a:spcPts val="1414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0,1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12121">
                <a:tc gridSpan="2">
                  <a:txBody>
                    <a:bodyPr/>
                    <a:lstStyle/>
                    <a:p>
                      <a:pPr marL="23040">
                        <a:lnSpc>
                          <a:spcPts val="1366"/>
                        </a:lnSpc>
                      </a:pPr>
                      <a:r>
                        <a:rPr lang="ru-RU" sz="1200" b="0" strike="noStrike" spc="1" dirty="0">
                          <a:solidFill>
                            <a:srgbClr val="000000"/>
                          </a:solidFill>
                          <a:latin typeface="Times New Roman"/>
                        </a:rPr>
                        <a:t>(Моноциты)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26640">
                        <a:lnSpc>
                          <a:spcPts val="1375"/>
                        </a:lnSpc>
                      </a:pPr>
                      <a:r>
                        <a:rPr lang="ru-RU" sz="1200" b="0" strike="noStrike" spc="7" dirty="0">
                          <a:solidFill>
                            <a:srgbClr val="000000"/>
                          </a:solidFill>
                          <a:latin typeface="Times New Roman"/>
                        </a:rPr>
                        <a:t>2-9</a:t>
                      </a:r>
                      <a:r>
                        <a:rPr lang="ru-RU" sz="1200" b="0" strike="noStrike" spc="-80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(0,09-0,60)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6"/>
                        </a:spcBef>
                      </a:pPr>
                      <a:endParaRPr lang="ru-RU" sz="1800" b="0" strike="noStrike" spc="-1">
                        <a:latin typeface="Arial"/>
                      </a:endParaRPr>
                    </a:p>
                    <a:p>
                      <a:pPr marL="28080">
                        <a:lnSpc>
                          <a:spcPts val="1375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  <a:r>
                        <a:rPr lang="ru-RU" sz="1200" b="0" strike="noStrike" spc="-29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strike="noStrike" spc="-7">
                          <a:solidFill>
                            <a:srgbClr val="000000"/>
                          </a:solidFill>
                          <a:latin typeface="Times New Roman"/>
                        </a:rPr>
                        <a:t>(109/л)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9880">
                        <a:lnSpc>
                          <a:spcPts val="142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61315">
                <a:tc gridSpan="2">
                  <a:txBody>
                    <a:bodyPr/>
                    <a:lstStyle/>
                    <a:p>
                      <a:pPr marL="23040">
                        <a:lnSpc>
                          <a:spcPts val="1429"/>
                        </a:lnSpc>
                        <a:spcBef>
                          <a:spcPts val="40"/>
                        </a:spcBef>
                      </a:pPr>
                      <a:r>
                        <a:rPr lang="ru-RU" sz="1200" b="0" strike="noStrike" spc="1">
                          <a:solidFill>
                            <a:srgbClr val="000000"/>
                          </a:solidFill>
                          <a:latin typeface="Times New Roman"/>
                        </a:rPr>
                        <a:t>Л</a:t>
                      </a:r>
                      <a:r>
                        <a:rPr lang="ru-RU" sz="1200" b="0" strike="noStrike" spc="21">
                          <a:solidFill>
                            <a:srgbClr val="000000"/>
                          </a:solidFill>
                          <a:latin typeface="Times New Roman"/>
                        </a:rPr>
                        <a:t>и</a:t>
                      </a:r>
                      <a:r>
                        <a:rPr lang="ru-RU" sz="1200" b="0" strike="noStrike" spc="-9">
                          <a:solidFill>
                            <a:srgbClr val="000000"/>
                          </a:solidFill>
                          <a:latin typeface="Times New Roman"/>
                        </a:rPr>
                        <a:t>м</a:t>
                      </a:r>
                      <a:r>
                        <a:rPr lang="ru-RU" sz="1200" b="0" strike="noStrike" spc="-100">
                          <a:solidFill>
                            <a:srgbClr val="000000"/>
                          </a:solidFill>
                          <a:latin typeface="Times New Roman"/>
                        </a:rPr>
                        <a:t>ф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о</a:t>
                      </a:r>
                      <a:r>
                        <a:rPr lang="ru-RU" sz="1200" b="0" strike="noStrike" spc="21">
                          <a:solidFill>
                            <a:srgbClr val="000000"/>
                          </a:solidFill>
                          <a:latin typeface="Times New Roman"/>
                        </a:rPr>
                        <a:t>ци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тт</a:t>
                      </a:r>
                      <a:r>
                        <a:rPr lang="ru-RU" sz="1200" b="0" strike="noStrike" spc="-7">
                          <a:solidFill>
                            <a:srgbClr val="000000"/>
                          </a:solidFill>
                          <a:latin typeface="Times New Roman"/>
                        </a:rPr>
                        <a:t>е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р  </a:t>
                      </a:r>
                      <a:r>
                        <a:rPr lang="ru-RU" sz="1200" b="0" strike="noStrike" spc="-26">
                          <a:solidFill>
                            <a:srgbClr val="000000"/>
                          </a:solidFill>
                          <a:latin typeface="Times New Roman"/>
                        </a:rPr>
                        <a:t>(</a:t>
                      </a:r>
                      <a:r>
                        <a:rPr lang="ru-RU" sz="1200" b="0" strike="noStrike" spc="1">
                          <a:solidFill>
                            <a:srgbClr val="000000"/>
                          </a:solidFill>
                          <a:latin typeface="Times New Roman"/>
                        </a:rPr>
                        <a:t>Л</a:t>
                      </a:r>
                      <a:r>
                        <a:rPr lang="ru-RU" sz="1200" b="0" strike="noStrike" spc="21">
                          <a:solidFill>
                            <a:srgbClr val="000000"/>
                          </a:solidFill>
                          <a:latin typeface="Times New Roman"/>
                        </a:rPr>
                        <a:t>и</a:t>
                      </a:r>
                      <a:r>
                        <a:rPr lang="ru-RU" sz="1200" b="0" strike="noStrike" spc="-9">
                          <a:solidFill>
                            <a:srgbClr val="000000"/>
                          </a:solidFill>
                          <a:latin typeface="Times New Roman"/>
                        </a:rPr>
                        <a:t>м</a:t>
                      </a:r>
                      <a:r>
                        <a:rPr lang="ru-RU" sz="1200" b="0" strike="noStrike" spc="-100">
                          <a:solidFill>
                            <a:srgbClr val="000000"/>
                          </a:solidFill>
                          <a:latin typeface="Times New Roman"/>
                        </a:rPr>
                        <a:t>ф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о</a:t>
                      </a:r>
                      <a:r>
                        <a:rPr lang="ru-RU" sz="1200" b="0" strike="noStrike" spc="21">
                          <a:solidFill>
                            <a:srgbClr val="000000"/>
                          </a:solidFill>
                          <a:latin typeface="Times New Roman"/>
                        </a:rPr>
                        <a:t>ци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т</a:t>
                      </a:r>
                      <a:r>
                        <a:rPr lang="ru-RU" sz="1200" b="0" strike="noStrike" spc="9">
                          <a:solidFill>
                            <a:srgbClr val="000000"/>
                          </a:solidFill>
                          <a:latin typeface="Times New Roman"/>
                        </a:rPr>
                        <a:t>ы</a:t>
                      </a: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)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26640">
                        <a:lnSpc>
                          <a:spcPts val="1369"/>
                        </a:lnSpc>
                      </a:pPr>
                      <a:r>
                        <a:rPr lang="ru-RU" sz="1200" b="0" strike="noStrike" spc="1" dirty="0">
                          <a:solidFill>
                            <a:srgbClr val="000000"/>
                          </a:solidFill>
                          <a:latin typeface="Times New Roman"/>
                        </a:rPr>
                        <a:t>18-40</a:t>
                      </a:r>
                      <a:r>
                        <a:rPr lang="ru-RU" sz="1200" b="0" strike="noStrike" spc="-75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(1,20-3,00)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080">
                        <a:lnSpc>
                          <a:spcPts val="1369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  <a:r>
                        <a:rPr lang="ru-RU" sz="1200" b="0" strike="noStrike" spc="-29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strike="noStrike" spc="-7" dirty="0">
                          <a:solidFill>
                            <a:srgbClr val="000000"/>
                          </a:solidFill>
                          <a:latin typeface="Times New Roman"/>
                        </a:rPr>
                        <a:t>(109/л)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9880">
                        <a:lnSpc>
                          <a:spcPts val="1426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18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588700">
                <a:tc gridSpan="2">
                  <a:txBody>
                    <a:bodyPr/>
                    <a:lstStyle/>
                    <a:p>
                      <a:pPr marL="23040">
                        <a:lnSpc>
                          <a:spcPts val="1429"/>
                        </a:lnSpc>
                      </a:pPr>
                      <a:r>
                        <a:rPr lang="ru-RU" sz="1200" b="0" strike="noStrike" spc="-7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Эритроциттердіңшөгужылдамдығы</a:t>
                      </a:r>
                      <a:endParaRPr lang="ru-RU" sz="1200" b="0" strike="noStrike" spc="-1" dirty="0">
                        <a:latin typeface="Arial"/>
                      </a:endParaRPr>
                    </a:p>
                    <a:p>
                      <a:pPr marL="23040">
                        <a:lnSpc>
                          <a:spcPts val="1349"/>
                        </a:lnSpc>
                        <a:spcBef>
                          <a:spcPts val="181"/>
                        </a:spcBef>
                      </a:pPr>
                      <a:r>
                        <a:rPr lang="ru-RU" sz="1200" b="0" strike="noStrike" spc="-15" dirty="0">
                          <a:solidFill>
                            <a:srgbClr val="000000"/>
                          </a:solidFill>
                          <a:latin typeface="Times New Roman"/>
                        </a:rPr>
                        <a:t>(Скорость</a:t>
                      </a:r>
                      <a:r>
                        <a:rPr lang="ru-RU" sz="1200" b="0" strike="noStrike" spc="131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оседания </a:t>
                      </a:r>
                      <a:r>
                        <a:rPr lang="ru-RU" sz="1200" b="0" strike="noStrike" spc="7" dirty="0">
                          <a:solidFill>
                            <a:srgbClr val="000000"/>
                          </a:solidFill>
                          <a:latin typeface="Times New Roman"/>
                        </a:rPr>
                        <a:t>эритроцитов)	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Е</a:t>
                      </a:r>
                      <a:r>
                        <a:rPr lang="ru-RU" sz="1200" b="0" strike="noStrike" spc="-66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strike="noStrike" spc="-15" dirty="0">
                          <a:solidFill>
                            <a:srgbClr val="000000"/>
                          </a:solidFill>
                          <a:latin typeface="Times New Roman"/>
                        </a:rPr>
                        <a:t>(М)  </a:t>
                      </a:r>
                      <a:r>
                        <a:rPr lang="ru-RU" sz="1200" b="0" strike="noStrike" spc="-7" dirty="0">
                          <a:solidFill>
                            <a:srgbClr val="000000"/>
                          </a:solidFill>
                          <a:latin typeface="Times New Roman"/>
                        </a:rPr>
                        <a:t>Ә.(Ж)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64800">
                        <a:lnSpc>
                          <a:spcPts val="1426"/>
                        </a:lnSpc>
                      </a:pPr>
                      <a:r>
                        <a:rPr lang="ru-RU" sz="1200" b="0" strike="noStrike" spc="7" dirty="0">
                          <a:solidFill>
                            <a:srgbClr val="000000"/>
                          </a:solidFill>
                          <a:latin typeface="Times New Roman"/>
                        </a:rPr>
                        <a:t>2-10</a:t>
                      </a:r>
                      <a:endParaRPr lang="ru-RU" sz="1200" b="0" strike="noStrike" spc="-1" dirty="0">
                        <a:latin typeface="Arial"/>
                      </a:endParaRPr>
                    </a:p>
                    <a:p>
                      <a:pPr marL="26640">
                        <a:lnSpc>
                          <a:spcPts val="1434"/>
                        </a:lnSpc>
                      </a:pPr>
                      <a:r>
                        <a:rPr lang="ru-RU" sz="1200" b="0" strike="noStrike" spc="1" dirty="0">
                          <a:solidFill>
                            <a:srgbClr val="000000"/>
                          </a:solidFill>
                          <a:latin typeface="Times New Roman"/>
                        </a:rPr>
                        <a:t>2-15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080" indent="38160">
                        <a:lnSpc>
                          <a:spcPts val="1429"/>
                        </a:lnSpc>
                        <a:spcBef>
                          <a:spcPts val="45"/>
                        </a:spcBef>
                      </a:pPr>
                      <a:r>
                        <a:rPr lang="ru-RU" sz="1200" b="0" strike="noStrike" spc="-7" dirty="0">
                          <a:solidFill>
                            <a:srgbClr val="000000"/>
                          </a:solidFill>
                          <a:latin typeface="Times New Roman"/>
                        </a:rPr>
                        <a:t>мм</a:t>
                      </a:r>
                      <a:r>
                        <a:rPr lang="ru-RU" sz="1200" b="0" strike="noStrike" spc="-35" dirty="0">
                          <a:solidFill>
                            <a:srgbClr val="000000"/>
                          </a:solidFill>
                          <a:latin typeface="Times New Roman"/>
                        </a:rPr>
                        <a:t>/</a:t>
                      </a:r>
                      <a:r>
                        <a:rPr lang="ru-RU" sz="1200" b="0" strike="noStrike" spc="-7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са</a:t>
                      </a:r>
                      <a:r>
                        <a:rPr lang="ru-RU" sz="1200" b="0" strike="noStrike" spc="-41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ғ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.</a:t>
                      </a:r>
                      <a:r>
                        <a:rPr lang="ru-RU" sz="1200" b="0" strike="noStrike" spc="-26" dirty="0">
                          <a:solidFill>
                            <a:srgbClr val="000000"/>
                          </a:solidFill>
                          <a:latin typeface="Times New Roman"/>
                        </a:rPr>
                        <a:t>(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ч</a:t>
                      </a:r>
                      <a:r>
                        <a:rPr lang="ru-RU" sz="1200" b="0" strike="noStrike" spc="-7" dirty="0">
                          <a:solidFill>
                            <a:srgbClr val="000000"/>
                          </a:solidFill>
                          <a:latin typeface="Times New Roman"/>
                        </a:rPr>
                        <a:t>ас</a:t>
                      </a: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)  </a:t>
                      </a:r>
                      <a:r>
                        <a:rPr lang="ru-RU" sz="1200" b="0" strike="noStrike" spc="-9" dirty="0">
                          <a:solidFill>
                            <a:srgbClr val="000000"/>
                          </a:solidFill>
                          <a:latin typeface="Times New Roman"/>
                        </a:rPr>
                        <a:t>мм/</a:t>
                      </a:r>
                      <a:r>
                        <a:rPr lang="ru-RU" sz="1200" b="0" strike="noStrike" spc="-9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сағ</a:t>
                      </a:r>
                      <a:r>
                        <a:rPr lang="ru-RU" sz="1200" b="0" strike="noStrike" spc="-9" dirty="0">
                          <a:solidFill>
                            <a:srgbClr val="000000"/>
                          </a:solidFill>
                          <a:latin typeface="Times New Roman"/>
                        </a:rPr>
                        <a:t>.(час)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9880">
                        <a:lnSpc>
                          <a:spcPts val="1429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3" name="Group 1"/>
          <p:cNvGrpSpPr/>
          <p:nvPr/>
        </p:nvGrpSpPr>
        <p:grpSpPr>
          <a:xfrm>
            <a:off x="0" y="0"/>
            <a:ext cx="9143280" cy="6857280"/>
            <a:chOff x="0" y="0"/>
            <a:chExt cx="9143280" cy="6857280"/>
          </a:xfrm>
        </p:grpSpPr>
        <p:sp>
          <p:nvSpPr>
            <p:cNvPr id="234" name="CustomShape 2"/>
            <p:cNvSpPr/>
            <p:nvPr/>
          </p:nvSpPr>
          <p:spPr>
            <a:xfrm>
              <a:off x="0" y="0"/>
              <a:ext cx="9143280" cy="6857280"/>
            </a:xfrm>
            <a:prstGeom prst="rect">
              <a:avLst/>
            </a:prstGeom>
            <a:blipFill rotWithShape="0">
              <a:blip r:embed="rId2"/>
              <a:stretch>
                <a:fillRect/>
              </a:stretch>
            </a:blip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35" name="CustomShape 3"/>
            <p:cNvSpPr/>
            <p:nvPr/>
          </p:nvSpPr>
          <p:spPr>
            <a:xfrm>
              <a:off x="0" y="0"/>
              <a:ext cx="9143280" cy="6857280"/>
            </a:xfrm>
            <a:prstGeom prst="rect">
              <a:avLst/>
            </a:prstGeom>
            <a:blipFill rotWithShape="0">
              <a:blip r:embed="rId3"/>
              <a:stretch>
                <a:fillRect/>
              </a:stretch>
            </a:blip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aphicFrame>
        <p:nvGraphicFramePr>
          <p:cNvPr id="236" name="Table 4"/>
          <p:cNvGraphicFramePr/>
          <p:nvPr>
            <p:extLst>
              <p:ext uri="{D42A27DB-BD31-4B8C-83A1-F6EECF244321}">
                <p14:modId xmlns:p14="http://schemas.microsoft.com/office/powerpoint/2010/main" val="2154753690"/>
              </p:ext>
            </p:extLst>
          </p:nvPr>
        </p:nvGraphicFramePr>
        <p:xfrm>
          <a:off x="0" y="59730"/>
          <a:ext cx="8857080" cy="6798270"/>
        </p:xfrm>
        <a:graphic>
          <a:graphicData uri="http://schemas.openxmlformats.org/drawingml/2006/table">
            <a:tbl>
              <a:tblPr/>
              <a:tblGrid>
                <a:gridCol w="1064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2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7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93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96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05498">
                <a:tc gridSpan="2">
                  <a:txBody>
                    <a:bodyPr/>
                    <a:lstStyle/>
                    <a:p>
                      <a:pPr marL="87480">
                        <a:lnSpc>
                          <a:spcPct val="100000"/>
                        </a:lnSpc>
                        <a:spcBef>
                          <a:spcPts val="269"/>
                        </a:spcBef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Биохимический</a:t>
                      </a:r>
                      <a:r>
                        <a:rPr lang="ru-RU" sz="1800" b="1" strike="noStrike" spc="-126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анализ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marL="39960">
                        <a:lnSpc>
                          <a:spcPct val="100000"/>
                        </a:lnSpc>
                        <a:spcBef>
                          <a:spcPts val="264"/>
                        </a:spcBef>
                      </a:pPr>
                      <a:r>
                        <a:rPr lang="ru-RU" sz="1400" b="0" strike="noStrike" spc="1">
                          <a:solidFill>
                            <a:srgbClr val="000000"/>
                          </a:solidFill>
                          <a:latin typeface="Times New Roman"/>
                        </a:rPr>
                        <a:t>Компонент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43200">
                        <a:lnSpc>
                          <a:spcPct val="116000"/>
                        </a:lnSpc>
                        <a:spcBef>
                          <a:spcPts val="1191"/>
                        </a:spcBef>
                      </a:pPr>
                      <a:r>
                        <a:rPr lang="ru-RU" sz="1400" b="0" strike="noStrike" spc="-9">
                          <a:solidFill>
                            <a:srgbClr val="000000"/>
                          </a:solidFill>
                          <a:latin typeface="Times New Roman"/>
                        </a:rPr>
                        <a:t>Нәтижелер  </a:t>
                      </a:r>
                      <a:r>
                        <a:rPr lang="ru-RU" sz="1400" b="0" strike="noStrike" spc="21">
                          <a:solidFill>
                            <a:srgbClr val="000000"/>
                          </a:solidFill>
                          <a:latin typeface="Times New Roman"/>
                        </a:rPr>
                        <a:t>Р</a:t>
                      </a:r>
                      <a:r>
                        <a:rPr lang="ru-RU" sz="1400" b="0" strike="noStrike" spc="-29">
                          <a:solidFill>
                            <a:srgbClr val="000000"/>
                          </a:solidFill>
                          <a:latin typeface="Times New Roman"/>
                        </a:rPr>
                        <a:t>е</a:t>
                      </a:r>
                      <a:r>
                        <a:rPr lang="ru-RU" sz="1400" b="0" strike="noStrike" spc="26">
                          <a:solidFill>
                            <a:srgbClr val="000000"/>
                          </a:solidFill>
                          <a:latin typeface="Times New Roman"/>
                        </a:rPr>
                        <a:t>з</a:t>
                      </a:r>
                      <a:r>
                        <a:rPr lang="ru-RU" sz="1400" b="0" strike="noStrike" spc="-109">
                          <a:solidFill>
                            <a:srgbClr val="000000"/>
                          </a:solidFill>
                          <a:latin typeface="Times New Roman"/>
                        </a:rPr>
                        <a:t>у</a:t>
                      </a:r>
                      <a:r>
                        <a:rPr lang="ru-RU" sz="1400" b="0" strike="noStrike" spc="-35">
                          <a:solidFill>
                            <a:srgbClr val="000000"/>
                          </a:solidFill>
                          <a:latin typeface="Times New Roman"/>
                        </a:rPr>
                        <a:t>л</a:t>
                      </a:r>
                      <a:r>
                        <a:rPr lang="ru-RU" sz="1400" b="0" strike="noStrike" spc="-49">
                          <a:solidFill>
                            <a:srgbClr val="000000"/>
                          </a:solidFill>
                          <a:latin typeface="Times New Roman"/>
                        </a:rPr>
                        <a:t>ь</a:t>
                      </a:r>
                      <a:r>
                        <a:rPr lang="ru-RU" sz="1400" b="0" strike="noStrike" spc="-21">
                          <a:solidFill>
                            <a:srgbClr val="000000"/>
                          </a:solidFill>
                          <a:latin typeface="Times New Roman"/>
                        </a:rPr>
                        <a:t>т</a:t>
                      </a:r>
                      <a:r>
                        <a:rPr lang="ru-RU" sz="1400" b="0" strike="noStrike" spc="-29">
                          <a:solidFill>
                            <a:srgbClr val="000000"/>
                          </a:solidFill>
                          <a:latin typeface="Times New Roman"/>
                        </a:rPr>
                        <a:t>а</a:t>
                      </a:r>
                      <a:r>
                        <a:rPr lang="ru-RU" sz="1400" b="0" strike="noStrike" spc="-21">
                          <a:solidFill>
                            <a:srgbClr val="000000"/>
                          </a:solidFill>
                          <a:latin typeface="Times New Roman"/>
                        </a:rPr>
                        <a:t>т</a:t>
                      </a: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ы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000">
                        <a:lnSpc>
                          <a:spcPct val="116000"/>
                        </a:lnSpc>
                        <a:spcBef>
                          <a:spcPts val="1191"/>
                        </a:spcBef>
                      </a:pP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Қалыптымөлшерлер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  </a:t>
                      </a:r>
                      <a:r>
                        <a:rPr lang="ru-RU" sz="1400" b="0" strike="noStrike" spc="1" dirty="0">
                          <a:solidFill>
                            <a:srgbClr val="000000"/>
                          </a:solidFill>
                          <a:latin typeface="Times New Roman"/>
                        </a:rPr>
                        <a:t>Нормативные</a:t>
                      </a:r>
                      <a:r>
                        <a:rPr lang="ru-RU" sz="1400" b="0" strike="noStrike" spc="-197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величины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7520">
                        <a:lnSpc>
                          <a:spcPct val="116000"/>
                        </a:lnSpc>
                        <a:spcBef>
                          <a:spcPts val="1191"/>
                        </a:spcBef>
                      </a:pPr>
                      <a:r>
                        <a:rPr lang="ru-RU" sz="1400" b="0" strike="noStrike" spc="21">
                          <a:solidFill>
                            <a:srgbClr val="000000"/>
                          </a:solidFill>
                          <a:latin typeface="Times New Roman"/>
                        </a:rPr>
                        <a:t>СИ</a:t>
                      </a:r>
                      <a:r>
                        <a:rPr lang="ru-RU" sz="1400" b="0" strike="noStrike" spc="-86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strike="noStrike" spc="-9">
                          <a:solidFill>
                            <a:srgbClr val="000000"/>
                          </a:solidFill>
                          <a:latin typeface="Times New Roman"/>
                        </a:rPr>
                        <a:t>бірліктері  </a:t>
                      </a: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Единицы</a:t>
                      </a:r>
                      <a:r>
                        <a:rPr lang="ru-RU" sz="1400" b="0" strike="noStrike" spc="-66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strike="noStrike" spc="29">
                          <a:solidFill>
                            <a:srgbClr val="000000"/>
                          </a:solidFill>
                          <a:latin typeface="Times New Roman"/>
                        </a:rPr>
                        <a:t>СИ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9011">
                <a:tc gridSpan="2">
                  <a:txBody>
                    <a:bodyPr/>
                    <a:lstStyle/>
                    <a:p>
                      <a:pPr marL="39960">
                        <a:lnSpc>
                          <a:spcPct val="100000"/>
                        </a:lnSpc>
                        <a:spcBef>
                          <a:spcPts val="34"/>
                        </a:spcBef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Жалпы </a:t>
                      </a:r>
                      <a:r>
                        <a:rPr lang="ru-RU" sz="1400" b="0" strike="noStrike" spc="1">
                          <a:solidFill>
                            <a:srgbClr val="000000"/>
                          </a:solidFill>
                          <a:latin typeface="Times New Roman"/>
                        </a:rPr>
                        <a:t>нәруыз(Общий</a:t>
                      </a:r>
                      <a:r>
                        <a:rPr lang="ru-RU" sz="1400" b="0" strike="noStrike" spc="-16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strike="noStrike" spc="1">
                          <a:solidFill>
                            <a:srgbClr val="000000"/>
                          </a:solidFill>
                          <a:latin typeface="Times New Roman"/>
                        </a:rPr>
                        <a:t>белок)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43200">
                        <a:lnSpc>
                          <a:spcPct val="100000"/>
                        </a:lnSpc>
                        <a:spcBef>
                          <a:spcPts val="34"/>
                        </a:spcBef>
                      </a:pPr>
                      <a:r>
                        <a:rPr lang="ru-RU" sz="1400" b="0" strike="noStrike" spc="-26" dirty="0">
                          <a:solidFill>
                            <a:srgbClr val="000000"/>
                          </a:solidFill>
                          <a:latin typeface="Times New Roman"/>
                        </a:rPr>
                        <a:t>70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000">
                        <a:lnSpc>
                          <a:spcPct val="100000"/>
                        </a:lnSpc>
                        <a:spcBef>
                          <a:spcPts val="34"/>
                        </a:spcBef>
                      </a:pPr>
                      <a:r>
                        <a:rPr lang="ru-RU" sz="1400" b="0" strike="noStrike" spc="-26">
                          <a:solidFill>
                            <a:srgbClr val="000000"/>
                          </a:solidFill>
                          <a:latin typeface="Times New Roman"/>
                        </a:rPr>
                        <a:t>66-87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7520">
                        <a:lnSpc>
                          <a:spcPct val="100000"/>
                        </a:lnSpc>
                        <a:spcBef>
                          <a:spcPts val="34"/>
                        </a:spcBef>
                      </a:pPr>
                      <a:r>
                        <a:rPr lang="ru-RU" sz="1400" b="0" strike="noStrike" spc="1">
                          <a:solidFill>
                            <a:srgbClr val="000000"/>
                          </a:solidFill>
                          <a:latin typeface="Times New Roman"/>
                        </a:rPr>
                        <a:t>г/л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9011">
                <a:tc gridSpan="2">
                  <a:txBody>
                    <a:bodyPr/>
                    <a:lstStyle/>
                    <a:p>
                      <a:pPr marL="3996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Несепнәр</a:t>
                      </a:r>
                      <a:r>
                        <a:rPr lang="ru-RU" sz="1400" b="0" strike="noStrike" spc="12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(Мочевина)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4320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5,8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00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lang="ru-RU" sz="1400" b="0" strike="noStrike" spc="-7">
                          <a:solidFill>
                            <a:srgbClr val="000000"/>
                          </a:solidFill>
                          <a:latin typeface="Times New Roman"/>
                        </a:rPr>
                        <a:t>2,3-8,3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752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lang="ru-RU" sz="1400" b="0" strike="noStrike" spc="7">
                          <a:solidFill>
                            <a:srgbClr val="000000"/>
                          </a:solidFill>
                          <a:latin typeface="Times New Roman"/>
                        </a:rPr>
                        <a:t>ммоль/л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1750">
                <a:tc gridSpan="2">
                  <a:txBody>
                    <a:bodyPr/>
                    <a:lstStyle/>
                    <a:p>
                      <a:pPr marL="3996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Креатинин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43200">
                        <a:lnSpc>
                          <a:spcPts val="2100"/>
                        </a:lnSpc>
                      </a:pPr>
                      <a:r>
                        <a:rPr lang="ru-RU" sz="1400" b="0" strike="noStrike" spc="-35" baseline="0" dirty="0">
                          <a:solidFill>
                            <a:srgbClr val="000000"/>
                          </a:solidFill>
                          <a:latin typeface="Times New Roman"/>
                        </a:rPr>
                        <a:t>75</a:t>
                      </a:r>
                      <a:endParaRPr lang="ru-RU" sz="81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00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lang="ru-RU" sz="1400" b="0" strike="noStrike" spc="-29">
                          <a:solidFill>
                            <a:srgbClr val="000000"/>
                          </a:solidFill>
                          <a:latin typeface="Times New Roman"/>
                        </a:rPr>
                        <a:t>45-115	</a:t>
                      </a:r>
                      <a:r>
                        <a:rPr lang="ru-RU" sz="1400" b="0" strike="noStrike" spc="-15">
                          <a:solidFill>
                            <a:srgbClr val="000000"/>
                          </a:solidFill>
                          <a:latin typeface="Times New Roman"/>
                        </a:rPr>
                        <a:t>(45-97)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752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lang="ru-RU" sz="1400" b="0" strike="noStrike" spc="7">
                          <a:solidFill>
                            <a:srgbClr val="000000"/>
                          </a:solidFill>
                          <a:latin typeface="Times New Roman"/>
                        </a:rPr>
                        <a:t>ммоль/л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8814">
                <a:tc rowSpan="2">
                  <a:txBody>
                    <a:bodyPr/>
                    <a:lstStyle/>
                    <a:p>
                      <a:pPr marL="3996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lang="ru-RU" sz="1400" b="0" strike="noStrike" spc="-9">
                          <a:solidFill>
                            <a:srgbClr val="000000"/>
                          </a:solidFill>
                          <a:latin typeface="Times New Roman"/>
                        </a:rPr>
                        <a:t>Глюкоза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DBA354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DBA354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88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DBA354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3200">
                        <a:lnSpc>
                          <a:spcPts val="1151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7,5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DBA354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000">
                        <a:lnSpc>
                          <a:spcPts val="1151"/>
                        </a:lnSpc>
                      </a:pPr>
                      <a:r>
                        <a:rPr lang="ru-RU" sz="1400" b="0" strike="noStrike" spc="-9">
                          <a:solidFill>
                            <a:srgbClr val="000000"/>
                          </a:solidFill>
                          <a:latin typeface="Times New Roman"/>
                        </a:rPr>
                        <a:t>3,05-6,38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7520">
                        <a:lnSpc>
                          <a:spcPts val="1151"/>
                        </a:lnSpc>
                      </a:pPr>
                      <a:r>
                        <a:rPr lang="ru-RU" sz="1400" b="0" strike="noStrike" spc="7">
                          <a:solidFill>
                            <a:srgbClr val="000000"/>
                          </a:solidFill>
                          <a:latin typeface="Times New Roman"/>
                        </a:rPr>
                        <a:t>ммоль/л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9011">
                <a:tc gridSpan="2">
                  <a:txBody>
                    <a:bodyPr/>
                    <a:lstStyle/>
                    <a:p>
                      <a:pPr marL="39960">
                        <a:lnSpc>
                          <a:spcPct val="100000"/>
                        </a:lnSpc>
                        <a:spcBef>
                          <a:spcPts val="51"/>
                        </a:spcBef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Калий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43200">
                        <a:lnSpc>
                          <a:spcPct val="100000"/>
                        </a:lnSpc>
                        <a:spcBef>
                          <a:spcPts val="51"/>
                        </a:spcBef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4,3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000">
                        <a:lnSpc>
                          <a:spcPct val="100000"/>
                        </a:lnSpc>
                        <a:spcBef>
                          <a:spcPts val="51"/>
                        </a:spcBef>
                      </a:pPr>
                      <a:r>
                        <a:rPr lang="ru-RU" sz="1400" b="0" strike="noStrike" spc="-7">
                          <a:solidFill>
                            <a:srgbClr val="000000"/>
                          </a:solidFill>
                          <a:latin typeface="Times New Roman"/>
                        </a:rPr>
                        <a:t>3,5-5,1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7520">
                        <a:lnSpc>
                          <a:spcPct val="100000"/>
                        </a:lnSpc>
                        <a:spcBef>
                          <a:spcPts val="51"/>
                        </a:spcBef>
                      </a:pPr>
                      <a:r>
                        <a:rPr lang="ru-RU" sz="1400" b="0" strike="noStrike" spc="7">
                          <a:solidFill>
                            <a:srgbClr val="000000"/>
                          </a:solidFill>
                          <a:latin typeface="Times New Roman"/>
                        </a:rPr>
                        <a:t>ммоль/л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8814">
                <a:tc gridSpan="2">
                  <a:txBody>
                    <a:bodyPr/>
                    <a:lstStyle/>
                    <a:p>
                      <a:pPr marL="39960">
                        <a:lnSpc>
                          <a:spcPct val="100000"/>
                        </a:lnSpc>
                        <a:spcBef>
                          <a:spcPts val="51"/>
                        </a:spcBef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Натрий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135</a:t>
                      </a: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000">
                        <a:lnSpc>
                          <a:spcPct val="100000"/>
                        </a:lnSpc>
                        <a:spcBef>
                          <a:spcPts val="51"/>
                        </a:spcBef>
                      </a:pPr>
                      <a:r>
                        <a:rPr lang="ru-RU" sz="1400" b="0" strike="noStrike" spc="-26" dirty="0">
                          <a:solidFill>
                            <a:srgbClr val="000000"/>
                          </a:solidFill>
                          <a:latin typeface="Times New Roman"/>
                        </a:rPr>
                        <a:t>135-145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7520">
                        <a:lnSpc>
                          <a:spcPct val="100000"/>
                        </a:lnSpc>
                        <a:spcBef>
                          <a:spcPts val="51"/>
                        </a:spcBef>
                      </a:pPr>
                      <a:r>
                        <a:rPr lang="ru-RU" sz="1400" b="0" strike="noStrike" spc="7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ммоль</a:t>
                      </a:r>
                      <a:r>
                        <a:rPr lang="ru-RU" sz="1400" b="0" strike="noStrike" spc="7" dirty="0">
                          <a:solidFill>
                            <a:srgbClr val="000000"/>
                          </a:solidFill>
                          <a:latin typeface="Times New Roman"/>
                        </a:rPr>
                        <a:t>/л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9011">
                <a:tc gridSpan="2">
                  <a:txBody>
                    <a:bodyPr/>
                    <a:lstStyle/>
                    <a:p>
                      <a:pPr marL="39960">
                        <a:lnSpc>
                          <a:spcPct val="100000"/>
                        </a:lnSpc>
                        <a:spcBef>
                          <a:spcPts val="54"/>
                        </a:spcBef>
                      </a:pPr>
                      <a:r>
                        <a:rPr lang="ru-RU" sz="1400" b="0" strike="noStrike" spc="-15">
                          <a:solidFill>
                            <a:srgbClr val="000000"/>
                          </a:solidFill>
                          <a:latin typeface="Times New Roman"/>
                        </a:rPr>
                        <a:t>АлаТ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43200">
                        <a:lnSpc>
                          <a:spcPct val="100000"/>
                        </a:lnSpc>
                        <a:spcBef>
                          <a:spcPts val="54"/>
                        </a:spcBef>
                      </a:pPr>
                      <a:r>
                        <a:rPr lang="en-US" sz="1400" b="0" strike="noStrike" spc="-9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  <a:r>
                        <a:rPr lang="ru-RU" sz="1400" b="0" strike="noStrike" spc="-9" dirty="0">
                          <a:solidFill>
                            <a:srgbClr val="000000"/>
                          </a:solidFill>
                          <a:latin typeface="Times New Roman"/>
                        </a:rPr>
                        <a:t>,</a:t>
                      </a:r>
                      <a:r>
                        <a:rPr lang="en-US" sz="1400" b="0" strike="noStrike" spc="-9" dirty="0">
                          <a:solidFill>
                            <a:srgbClr val="000000"/>
                          </a:solidFill>
                          <a:latin typeface="Times New Roman"/>
                        </a:rPr>
                        <a:t>52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000">
                        <a:lnSpc>
                          <a:spcPct val="100000"/>
                        </a:lnSpc>
                        <a:spcBef>
                          <a:spcPts val="54"/>
                        </a:spcBef>
                      </a:pPr>
                      <a:r>
                        <a:rPr lang="ru-RU" sz="1400" b="0" strike="noStrike" spc="15">
                          <a:solidFill>
                            <a:srgbClr val="000000"/>
                          </a:solidFill>
                          <a:latin typeface="Times New Roman"/>
                        </a:rPr>
                        <a:t>до </a:t>
                      </a: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0,68 </a:t>
                      </a:r>
                      <a:r>
                        <a:rPr lang="ru-RU" sz="1400" b="0" strike="noStrike" spc="1">
                          <a:solidFill>
                            <a:srgbClr val="000000"/>
                          </a:solidFill>
                          <a:latin typeface="Times New Roman"/>
                        </a:rPr>
                        <a:t>(до</a:t>
                      </a:r>
                      <a:r>
                        <a:rPr lang="ru-RU" sz="1400" b="0" strike="noStrike" spc="-14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strike="noStrike" spc="-7">
                          <a:solidFill>
                            <a:srgbClr val="000000"/>
                          </a:solidFill>
                          <a:latin typeface="Times New Roman"/>
                        </a:rPr>
                        <a:t>0,52)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7520">
                        <a:lnSpc>
                          <a:spcPct val="100000"/>
                        </a:lnSpc>
                        <a:spcBef>
                          <a:spcPts val="54"/>
                        </a:spcBef>
                      </a:pPr>
                      <a:r>
                        <a:rPr lang="ru-RU" sz="1400" b="0" strike="noStrike" spc="-7">
                          <a:solidFill>
                            <a:srgbClr val="000000"/>
                          </a:solidFill>
                          <a:latin typeface="Times New Roman"/>
                        </a:rPr>
                        <a:t>мккат/л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9011">
                <a:tc gridSpan="2">
                  <a:txBody>
                    <a:bodyPr/>
                    <a:lstStyle/>
                    <a:p>
                      <a:pPr marL="39960">
                        <a:lnSpc>
                          <a:spcPct val="100000"/>
                        </a:lnSpc>
                        <a:spcBef>
                          <a:spcPts val="54"/>
                        </a:spcBef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АсаТ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43200">
                        <a:lnSpc>
                          <a:spcPct val="100000"/>
                        </a:lnSpc>
                        <a:spcBef>
                          <a:spcPts val="54"/>
                        </a:spcBef>
                      </a:pPr>
                      <a:r>
                        <a:rPr lang="ru-RU" sz="1400" b="0" strike="noStrike" spc="-9" dirty="0">
                          <a:solidFill>
                            <a:srgbClr val="000000"/>
                          </a:solidFill>
                          <a:latin typeface="Times New Roman"/>
                        </a:rPr>
                        <a:t>0,34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000">
                        <a:lnSpc>
                          <a:spcPct val="100000"/>
                        </a:lnSpc>
                        <a:spcBef>
                          <a:spcPts val="54"/>
                        </a:spcBef>
                      </a:pPr>
                      <a:r>
                        <a:rPr lang="ru-RU" sz="1400" b="0" strike="noStrike" spc="15">
                          <a:solidFill>
                            <a:srgbClr val="000000"/>
                          </a:solidFill>
                          <a:latin typeface="Times New Roman"/>
                        </a:rPr>
                        <a:t>до </a:t>
                      </a: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0,62</a:t>
                      </a:r>
                      <a:r>
                        <a:rPr lang="ru-RU" sz="1400" b="0" strike="noStrike" spc="-49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strike="noStrike" spc="-9">
                          <a:solidFill>
                            <a:srgbClr val="000000"/>
                          </a:solidFill>
                          <a:latin typeface="Times New Roman"/>
                        </a:rPr>
                        <a:t>(0,52)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7520">
                        <a:lnSpc>
                          <a:spcPct val="100000"/>
                        </a:lnSpc>
                        <a:spcBef>
                          <a:spcPts val="54"/>
                        </a:spcBef>
                      </a:pPr>
                      <a:r>
                        <a:rPr lang="ru-RU" sz="1400" b="0" strike="noStrike" spc="-7">
                          <a:solidFill>
                            <a:srgbClr val="000000"/>
                          </a:solidFill>
                          <a:latin typeface="Times New Roman"/>
                        </a:rPr>
                        <a:t>мккат/л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9011">
                <a:tc gridSpan="2">
                  <a:txBody>
                    <a:bodyPr/>
                    <a:lstStyle/>
                    <a:p>
                      <a:pPr marL="3996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ru-RU" sz="1400" b="0" strike="noStrike" spc="1">
                          <a:solidFill>
                            <a:srgbClr val="000000"/>
                          </a:solidFill>
                          <a:latin typeface="Times New Roman"/>
                        </a:rPr>
                        <a:t>Билирубин </a:t>
                      </a:r>
                      <a:r>
                        <a:rPr lang="ru-RU" sz="1400" b="0" strike="noStrike" spc="-7">
                          <a:solidFill>
                            <a:srgbClr val="000000"/>
                          </a:solidFill>
                          <a:latin typeface="Times New Roman"/>
                        </a:rPr>
                        <a:t>жалпы</a:t>
                      </a:r>
                      <a:r>
                        <a:rPr lang="ru-RU" sz="1400" b="0" strike="noStrike" spc="-92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strike="noStrike" spc="1">
                          <a:solidFill>
                            <a:srgbClr val="000000"/>
                          </a:solidFill>
                          <a:latin typeface="Times New Roman"/>
                        </a:rPr>
                        <a:t>(общий)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4320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ru-RU" sz="1400" b="0" strike="noStrike" spc="-26" dirty="0">
                          <a:solidFill>
                            <a:srgbClr val="000000"/>
                          </a:solidFill>
                          <a:latin typeface="Times New Roman"/>
                        </a:rPr>
                        <a:t>18,2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00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ru-RU" sz="1400" b="0" strike="noStrike" spc="15">
                          <a:solidFill>
                            <a:srgbClr val="000000"/>
                          </a:solidFill>
                          <a:latin typeface="Times New Roman"/>
                        </a:rPr>
                        <a:t>до</a:t>
                      </a:r>
                      <a:r>
                        <a:rPr lang="ru-RU" sz="1400" b="0" strike="noStrike" spc="-92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22,2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752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ru-RU" sz="1400" b="0" strike="noStrike" spc="1">
                          <a:solidFill>
                            <a:srgbClr val="000000"/>
                          </a:solidFill>
                          <a:latin typeface="Times New Roman"/>
                        </a:rPr>
                        <a:t>мкмоль/л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9011">
                <a:tc gridSpan="2">
                  <a:txBody>
                    <a:bodyPr/>
                    <a:lstStyle/>
                    <a:p>
                      <a:pPr marL="3996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lang="ru-RU" sz="1400" b="0" strike="noStrike" spc="1">
                          <a:solidFill>
                            <a:srgbClr val="000000"/>
                          </a:solidFill>
                          <a:latin typeface="Times New Roman"/>
                        </a:rPr>
                        <a:t>Билирубин </a:t>
                      </a: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тура</a:t>
                      </a:r>
                      <a:r>
                        <a:rPr lang="ru-RU" sz="1400" b="0" strike="noStrike" spc="-14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strike="noStrike" spc="9">
                          <a:solidFill>
                            <a:srgbClr val="000000"/>
                          </a:solidFill>
                          <a:latin typeface="Times New Roman"/>
                        </a:rPr>
                        <a:t>(прямой)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4320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3,1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00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lang="ru-RU" sz="1400" b="0" strike="noStrike" spc="21">
                          <a:solidFill>
                            <a:srgbClr val="000000"/>
                          </a:solidFill>
                          <a:latin typeface="Times New Roman"/>
                        </a:rPr>
                        <a:t>до</a:t>
                      </a:r>
                      <a:r>
                        <a:rPr lang="ru-RU" sz="1400" b="0" strike="noStrike" spc="-92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5,1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752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lang="ru-RU" sz="1400" b="0" strike="noStrike" spc="1">
                          <a:solidFill>
                            <a:srgbClr val="000000"/>
                          </a:solidFill>
                          <a:latin typeface="Times New Roman"/>
                        </a:rPr>
                        <a:t>мкмоль/л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08319">
                <a:tc gridSpan="2">
                  <a:txBody>
                    <a:bodyPr/>
                    <a:lstStyle/>
                    <a:p>
                      <a:pPr marL="3996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lang="ru-RU" sz="1400" b="0" strike="noStrike" spc="15">
                          <a:solidFill>
                            <a:srgbClr val="000000"/>
                          </a:solidFill>
                          <a:latin typeface="Times New Roman"/>
                        </a:rPr>
                        <a:t>Тимол</a:t>
                      </a:r>
                      <a:r>
                        <a:rPr lang="ru-RU" sz="1400" b="0" strike="noStrike" spc="-154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strike="noStrike" spc="7">
                          <a:solidFill>
                            <a:srgbClr val="000000"/>
                          </a:solidFill>
                          <a:latin typeface="Times New Roman"/>
                        </a:rPr>
                        <a:t>сынамасы</a:t>
                      </a:r>
                      <a:r>
                        <a:rPr lang="ru-RU" sz="1400" b="0" strike="noStrike" spc="-94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strike="noStrike" spc="7">
                          <a:solidFill>
                            <a:srgbClr val="000000"/>
                          </a:solidFill>
                          <a:latin typeface="Times New Roman"/>
                        </a:rPr>
                        <a:t>(Тимоловая</a:t>
                      </a:r>
                      <a:r>
                        <a:rPr lang="ru-RU" sz="1400" b="0" strike="noStrike" spc="-109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strike="noStrike" spc="9">
                          <a:solidFill>
                            <a:srgbClr val="000000"/>
                          </a:solidFill>
                          <a:latin typeface="Times New Roman"/>
                        </a:rPr>
                        <a:t>проба)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</a:t>
                      </a: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00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lang="ru-RU" sz="1400" b="0" strike="noStrike" spc="15">
                          <a:solidFill>
                            <a:srgbClr val="000000"/>
                          </a:solidFill>
                          <a:latin typeface="Times New Roman"/>
                        </a:rPr>
                        <a:t>до</a:t>
                      </a:r>
                      <a:r>
                        <a:rPr lang="ru-RU" sz="1400" b="0" strike="noStrike" spc="-92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strike="noStrike" spc="7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752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lang="ru-RU" sz="1400" b="0" strike="noStrike" spc="1">
                          <a:solidFill>
                            <a:srgbClr val="000000"/>
                          </a:solidFill>
                          <a:latin typeface="Times New Roman"/>
                        </a:rPr>
                        <a:t>ед.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45696">
                <a:tc gridSpan="2">
                  <a:txBody>
                    <a:bodyPr/>
                    <a:lstStyle/>
                    <a:p>
                      <a:pPr marL="39960">
                        <a:lnSpc>
                          <a:spcPct val="100000"/>
                        </a:lnSpc>
                        <a:spcBef>
                          <a:spcPts val="71"/>
                        </a:spcBef>
                      </a:pPr>
                      <a:r>
                        <a:rPr lang="ru-RU" sz="1400" b="0" strike="noStrike" spc="-7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Сілтіфосфатазасы</a:t>
                      </a:r>
                      <a:endParaRPr lang="ru-RU" sz="1400" b="0" strike="noStrike" spc="-1" dirty="0">
                        <a:latin typeface="Arial"/>
                      </a:endParaRPr>
                    </a:p>
                    <a:p>
                      <a:pPr marL="39960">
                        <a:lnSpc>
                          <a:spcPct val="100000"/>
                        </a:lnSpc>
                        <a:spcBef>
                          <a:spcPts val="281"/>
                        </a:spcBef>
                      </a:pPr>
                      <a:r>
                        <a:rPr lang="ru-RU" sz="1400" b="0" strike="noStrike" spc="-7" dirty="0">
                          <a:solidFill>
                            <a:srgbClr val="000000"/>
                          </a:solidFill>
                          <a:latin typeface="Times New Roman"/>
                        </a:rPr>
                        <a:t>(Щелочная</a:t>
                      </a:r>
                      <a:r>
                        <a:rPr lang="ru-RU" sz="1400" b="0" strike="noStrike" spc="46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фосфатаза)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3,2</a:t>
                      </a:r>
                    </a:p>
                  </a:txBody>
                  <a:tcPr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000">
                        <a:lnSpc>
                          <a:spcPct val="100000"/>
                        </a:lnSpc>
                        <a:spcBef>
                          <a:spcPts val="71"/>
                        </a:spcBef>
                      </a:pPr>
                      <a:r>
                        <a:rPr lang="ru-RU" sz="1400" b="0" strike="noStrike" spc="15" dirty="0">
                          <a:solidFill>
                            <a:srgbClr val="000000"/>
                          </a:solidFill>
                          <a:latin typeface="Times New Roman"/>
                        </a:rPr>
                        <a:t>до 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5,0 </a:t>
                      </a:r>
                      <a:r>
                        <a:rPr lang="ru-RU" sz="1400" b="0" strike="noStrike" spc="1" dirty="0">
                          <a:solidFill>
                            <a:srgbClr val="000000"/>
                          </a:solidFill>
                          <a:latin typeface="Times New Roman"/>
                        </a:rPr>
                        <a:t>(до</a:t>
                      </a:r>
                      <a:r>
                        <a:rPr lang="ru-RU" sz="1400" b="0" strike="noStrike" spc="-145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4.0)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7520">
                        <a:lnSpc>
                          <a:spcPct val="100000"/>
                        </a:lnSpc>
                        <a:spcBef>
                          <a:spcPts val="71"/>
                        </a:spcBef>
                      </a:pPr>
                      <a:r>
                        <a:rPr lang="ru-RU" sz="1400" b="0" strike="noStrike" spc="-7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мккат</a:t>
                      </a:r>
                      <a:r>
                        <a:rPr lang="ru-RU" sz="1400" b="0" strike="noStrike" spc="-7" dirty="0">
                          <a:solidFill>
                            <a:srgbClr val="000000"/>
                          </a:solidFill>
                          <a:latin typeface="Times New Roman"/>
                        </a:rPr>
                        <a:t>/л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99011">
                <a:tc gridSpan="2">
                  <a:txBody>
                    <a:bodyPr/>
                    <a:lstStyle/>
                    <a:p>
                      <a:pPr marL="39960">
                        <a:lnSpc>
                          <a:spcPct val="100000"/>
                        </a:lnSpc>
                        <a:spcBef>
                          <a:spcPts val="79"/>
                        </a:spcBef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Холестерин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43200">
                        <a:lnSpc>
                          <a:spcPct val="100000"/>
                        </a:lnSpc>
                        <a:spcBef>
                          <a:spcPts val="79"/>
                        </a:spcBef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3,41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000">
                        <a:lnSpc>
                          <a:spcPct val="100000"/>
                        </a:lnSpc>
                        <a:spcBef>
                          <a:spcPts val="79"/>
                        </a:spcBef>
                      </a:pPr>
                      <a:r>
                        <a:rPr lang="ru-RU" sz="1400" b="0" strike="noStrike" spc="-7">
                          <a:solidFill>
                            <a:srgbClr val="000000"/>
                          </a:solidFill>
                          <a:latin typeface="Times New Roman"/>
                        </a:rPr>
                        <a:t>3,1-5,2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7520">
                        <a:lnSpc>
                          <a:spcPct val="100000"/>
                        </a:lnSpc>
                        <a:spcBef>
                          <a:spcPts val="79"/>
                        </a:spcBef>
                      </a:pPr>
                      <a:r>
                        <a:rPr lang="ru-RU" sz="1400" b="0" strike="noStrike" spc="7">
                          <a:solidFill>
                            <a:srgbClr val="000000"/>
                          </a:solidFill>
                          <a:latin typeface="Times New Roman"/>
                        </a:rPr>
                        <a:t>ммоль/л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99011">
                <a:tc gridSpan="2">
                  <a:txBody>
                    <a:bodyPr/>
                    <a:lstStyle/>
                    <a:p>
                      <a:pPr marL="3996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Холестерин</a:t>
                      </a:r>
                      <a:r>
                        <a:rPr lang="ru-RU" sz="1400" b="0" strike="noStrike" spc="-49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strike="noStrike" spc="-7">
                          <a:solidFill>
                            <a:srgbClr val="000000"/>
                          </a:solidFill>
                          <a:latin typeface="Times New Roman"/>
                        </a:rPr>
                        <a:t>ЛПВН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9072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0,43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00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lang="ru-RU" sz="1400" b="0" strike="noStrike" spc="1">
                          <a:solidFill>
                            <a:srgbClr val="000000"/>
                          </a:solidFill>
                          <a:latin typeface="Times New Roman"/>
                        </a:rPr>
                        <a:t>более </a:t>
                      </a: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1,45 </a:t>
                      </a:r>
                      <a:r>
                        <a:rPr lang="ru-RU" sz="1400" b="0" strike="noStrike" spc="1">
                          <a:solidFill>
                            <a:srgbClr val="000000"/>
                          </a:solidFill>
                          <a:latin typeface="Times New Roman"/>
                        </a:rPr>
                        <a:t>(более</a:t>
                      </a:r>
                      <a:r>
                        <a:rPr lang="ru-RU" sz="1400" b="0" strike="noStrike" spc="-12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strike="noStrike" spc="-7">
                          <a:solidFill>
                            <a:srgbClr val="000000"/>
                          </a:solidFill>
                          <a:latin typeface="Times New Roman"/>
                        </a:rPr>
                        <a:t>1,68)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752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lang="ru-RU" sz="1400" b="0" strike="noStrike" spc="7">
                          <a:solidFill>
                            <a:srgbClr val="000000"/>
                          </a:solidFill>
                          <a:latin typeface="Times New Roman"/>
                        </a:rPr>
                        <a:t>ммоль/л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99011">
                <a:tc gridSpan="2">
                  <a:txBody>
                    <a:bodyPr/>
                    <a:lstStyle/>
                    <a:p>
                      <a:pPr marL="3996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Холестерин</a:t>
                      </a:r>
                      <a:r>
                        <a:rPr lang="ru-RU" sz="1400" b="0" strike="noStrike" spc="-49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strike="noStrike" spc="-7">
                          <a:solidFill>
                            <a:srgbClr val="000000"/>
                          </a:solidFill>
                          <a:latin typeface="Times New Roman"/>
                        </a:rPr>
                        <a:t>ЛПНП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9072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1,99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00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менее</a:t>
                      </a:r>
                      <a:r>
                        <a:rPr lang="ru-RU" sz="1400" b="0" strike="noStrike" spc="-9">
                          <a:solidFill>
                            <a:srgbClr val="000000"/>
                          </a:solidFill>
                          <a:latin typeface="Times New Roman"/>
                        </a:rPr>
                        <a:t> 3,37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752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lang="ru-RU" sz="1400" b="0" strike="noStrike" spc="7">
                          <a:solidFill>
                            <a:srgbClr val="000000"/>
                          </a:solidFill>
                          <a:latin typeface="Times New Roman"/>
                        </a:rPr>
                        <a:t>ммоль/л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99011">
                <a:tc gridSpan="2">
                  <a:txBody>
                    <a:bodyPr/>
                    <a:lstStyle/>
                    <a:p>
                      <a:pPr marL="39960">
                        <a:lnSpc>
                          <a:spcPct val="100000"/>
                        </a:lnSpc>
                        <a:spcBef>
                          <a:spcPts val="91"/>
                        </a:spcBef>
                      </a:pPr>
                      <a:r>
                        <a:rPr lang="ru-RU" sz="1400" b="0" strike="noStrike" spc="-7">
                          <a:solidFill>
                            <a:srgbClr val="000000"/>
                          </a:solidFill>
                          <a:latin typeface="Times New Roman"/>
                        </a:rPr>
                        <a:t>Үшглицеридтер</a:t>
                      </a:r>
                      <a:r>
                        <a:rPr lang="ru-RU" sz="1400" b="0" strike="noStrike" spc="55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(Триглицериды)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43200">
                        <a:lnSpc>
                          <a:spcPct val="100000"/>
                        </a:lnSpc>
                        <a:spcBef>
                          <a:spcPts val="91"/>
                        </a:spcBef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1,3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000">
                        <a:lnSpc>
                          <a:spcPct val="100000"/>
                        </a:lnSpc>
                        <a:spcBef>
                          <a:spcPts val="91"/>
                        </a:spcBef>
                      </a:pPr>
                      <a:r>
                        <a:rPr lang="ru-RU" sz="1400" b="0" strike="noStrike" spc="-7">
                          <a:solidFill>
                            <a:srgbClr val="000000"/>
                          </a:solidFill>
                          <a:latin typeface="Times New Roman"/>
                        </a:rPr>
                        <a:t>0,68-2,3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7520">
                        <a:lnSpc>
                          <a:spcPct val="100000"/>
                        </a:lnSpc>
                        <a:spcBef>
                          <a:spcPts val="91"/>
                        </a:spcBef>
                      </a:pPr>
                      <a:r>
                        <a:rPr lang="ru-RU" sz="1400" b="0" strike="noStrike" spc="7">
                          <a:solidFill>
                            <a:srgbClr val="000000"/>
                          </a:solidFill>
                          <a:latin typeface="Times New Roman"/>
                        </a:rPr>
                        <a:t>ммоль/л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99011">
                <a:tc gridSpan="2">
                  <a:txBody>
                    <a:bodyPr/>
                    <a:lstStyle/>
                    <a:p>
                      <a:pPr marL="39960">
                        <a:lnSpc>
                          <a:spcPct val="100000"/>
                        </a:lnSpc>
                        <a:spcBef>
                          <a:spcPts val="96"/>
                        </a:spcBef>
                      </a:pPr>
                      <a:r>
                        <a:rPr lang="ru-RU" sz="1400" b="0" strike="noStrike" spc="1">
                          <a:solidFill>
                            <a:srgbClr val="000000"/>
                          </a:solidFill>
                          <a:latin typeface="Times New Roman"/>
                        </a:rPr>
                        <a:t>Липопротеидтер</a:t>
                      </a:r>
                      <a:r>
                        <a:rPr lang="ru-RU" sz="1400" b="0" strike="noStrike" spc="-66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strike="noStrike" spc="1">
                          <a:solidFill>
                            <a:srgbClr val="000000"/>
                          </a:solidFill>
                          <a:latin typeface="Times New Roman"/>
                        </a:rPr>
                        <a:t>(Липопротеиды)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marL="90720">
                        <a:lnSpc>
                          <a:spcPct val="100000"/>
                        </a:lnSpc>
                        <a:spcBef>
                          <a:spcPts val="96"/>
                        </a:spcBef>
                      </a:pPr>
                      <a:r>
                        <a:rPr lang="ru-RU" sz="1400" b="0" strike="noStrike" spc="-26" dirty="0">
                          <a:solidFill>
                            <a:srgbClr val="000000"/>
                          </a:solidFill>
                          <a:latin typeface="Times New Roman"/>
                        </a:rPr>
                        <a:t>36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000">
                        <a:lnSpc>
                          <a:spcPct val="100000"/>
                        </a:lnSpc>
                        <a:spcBef>
                          <a:spcPts val="96"/>
                        </a:spcBef>
                      </a:pPr>
                      <a:r>
                        <a:rPr lang="ru-RU" sz="1400" b="0" strike="noStrike" spc="-26">
                          <a:solidFill>
                            <a:srgbClr val="000000"/>
                          </a:solidFill>
                          <a:latin typeface="Times New Roman"/>
                        </a:rPr>
                        <a:t>35-55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7520">
                        <a:lnSpc>
                          <a:spcPct val="100000"/>
                        </a:lnSpc>
                        <a:spcBef>
                          <a:spcPts val="96"/>
                        </a:spcBef>
                      </a:pPr>
                      <a:r>
                        <a:rPr lang="ru-RU" sz="1400" b="0" strike="noStrike" spc="1" dirty="0">
                          <a:solidFill>
                            <a:srgbClr val="000000"/>
                          </a:solidFill>
                          <a:latin typeface="Times New Roman"/>
                        </a:rPr>
                        <a:t>ед.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7" name="Group 1"/>
          <p:cNvGrpSpPr/>
          <p:nvPr/>
        </p:nvGrpSpPr>
        <p:grpSpPr>
          <a:xfrm>
            <a:off x="0" y="0"/>
            <a:ext cx="9143280" cy="6857280"/>
            <a:chOff x="0" y="0"/>
            <a:chExt cx="9143280" cy="6857280"/>
          </a:xfrm>
        </p:grpSpPr>
        <p:sp>
          <p:nvSpPr>
            <p:cNvPr id="238" name="CustomShape 2"/>
            <p:cNvSpPr/>
            <p:nvPr/>
          </p:nvSpPr>
          <p:spPr>
            <a:xfrm>
              <a:off x="0" y="0"/>
              <a:ext cx="9143280" cy="6857280"/>
            </a:xfrm>
            <a:prstGeom prst="rect">
              <a:avLst/>
            </a:prstGeom>
            <a:blipFill rotWithShape="0">
              <a:blip r:embed="rId2"/>
              <a:stretch>
                <a:fillRect/>
              </a:stretch>
            </a:blip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39" name="CustomShape 3"/>
            <p:cNvSpPr/>
            <p:nvPr/>
          </p:nvSpPr>
          <p:spPr>
            <a:xfrm>
              <a:off x="0" y="0"/>
              <a:ext cx="9143280" cy="6857280"/>
            </a:xfrm>
            <a:prstGeom prst="rect">
              <a:avLst/>
            </a:prstGeom>
            <a:blipFill rotWithShape="0">
              <a:blip r:embed="rId3"/>
              <a:stretch>
                <a:fillRect/>
              </a:stretch>
            </a:blip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240" name="CustomShape 4"/>
          <p:cNvSpPr/>
          <p:nvPr/>
        </p:nvSpPr>
        <p:spPr>
          <a:xfrm>
            <a:off x="2432160" y="1407960"/>
            <a:ext cx="5867280" cy="1658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3320" rIns="0" bIns="0"/>
          <a:lstStyle/>
          <a:p>
            <a:pPr marL="12600">
              <a:lnSpc>
                <a:spcPct val="100000"/>
              </a:lnSpc>
              <a:spcBef>
                <a:spcPts val="105"/>
              </a:spcBef>
            </a:pPr>
            <a:r>
              <a:rPr lang="ru-RU" sz="5400" b="0" strike="dblStrike" spc="-1" dirty="0">
                <a:solidFill>
                  <a:srgbClr val="DBA354"/>
                </a:solidFill>
                <a:latin typeface="Times New Roman"/>
                <a:ea typeface="DejaVu Sans"/>
              </a:rPr>
              <a:t> 	</a:t>
            </a:r>
            <a:r>
              <a:rPr lang="ru-RU" sz="5400" b="0" strike="dblStrike" spc="9401" dirty="0">
                <a:solidFill>
                  <a:srgbClr val="DBA354"/>
                </a:solidFill>
                <a:latin typeface="Wingdings"/>
                <a:ea typeface="DejaVu Sans"/>
              </a:rPr>
              <a:t></a:t>
            </a:r>
            <a:r>
              <a:rPr lang="ru-RU" sz="5400" b="0" strike="noStrike" spc="9401" dirty="0">
                <a:solidFill>
                  <a:srgbClr val="DBA354"/>
                </a:solidFill>
                <a:latin typeface="Times New Roman"/>
                <a:ea typeface="DejaVu Sans"/>
              </a:rPr>
              <a:t>	</a:t>
            </a:r>
            <a:r>
              <a:rPr lang="ru-RU" sz="5400" b="0" u="sng" strike="noStrike" spc="9401" dirty="0">
                <a:solidFill>
                  <a:srgbClr val="DBA354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DejaVu Sans"/>
              </a:rPr>
              <a:t> 	</a:t>
            </a:r>
            <a:endParaRPr lang="ru-RU" sz="5400" b="0" strike="noStrike" spc="-1" dirty="0">
              <a:latin typeface="Arial"/>
            </a:endParaRPr>
          </a:p>
        </p:txBody>
      </p:sp>
      <p:sp>
        <p:nvSpPr>
          <p:cNvPr id="241" name="CustomShape 5"/>
          <p:cNvSpPr/>
          <p:nvPr/>
        </p:nvSpPr>
        <p:spPr>
          <a:xfrm>
            <a:off x="4834080" y="1938240"/>
            <a:ext cx="3119040" cy="1080"/>
          </a:xfrm>
          <a:custGeom>
            <a:avLst/>
            <a:gdLst/>
            <a:ahLst/>
            <a:cxnLst/>
            <a:rect l="l" t="t" r="r" b="b"/>
            <a:pathLst>
              <a:path w="3119754" h="1905">
                <a:moveTo>
                  <a:pt x="3119628" y="1524"/>
                </a:moveTo>
                <a:lnTo>
                  <a:pt x="0" y="0"/>
                </a:lnTo>
              </a:path>
            </a:pathLst>
          </a:custGeom>
          <a:noFill/>
          <a:ln w="9360">
            <a:solidFill>
              <a:srgbClr val="DBA354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2" name="CustomShape 6"/>
          <p:cNvSpPr/>
          <p:nvPr/>
        </p:nvSpPr>
        <p:spPr>
          <a:xfrm>
            <a:off x="461160" y="326160"/>
            <a:ext cx="7789320" cy="6204960"/>
          </a:xfrm>
          <a:custGeom>
            <a:avLst/>
            <a:gdLst/>
            <a:ahLst/>
            <a:cxnLst/>
            <a:rect l="l" t="t" r="r" b="b"/>
            <a:pathLst>
              <a:path w="7790180" h="6205855">
                <a:moveTo>
                  <a:pt x="6350" y="0"/>
                </a:moveTo>
                <a:lnTo>
                  <a:pt x="6350" y="6205435"/>
                </a:lnTo>
                <a:moveTo>
                  <a:pt x="7783271" y="0"/>
                </a:moveTo>
                <a:lnTo>
                  <a:pt x="7783271" y="6205435"/>
                </a:lnTo>
                <a:moveTo>
                  <a:pt x="0" y="6350"/>
                </a:moveTo>
                <a:lnTo>
                  <a:pt x="7789621" y="6350"/>
                </a:lnTo>
                <a:moveTo>
                  <a:pt x="0" y="6199085"/>
                </a:moveTo>
                <a:lnTo>
                  <a:pt x="7789621" y="6199085"/>
                </a:lnTo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3" name="CustomShape 7"/>
          <p:cNvSpPr/>
          <p:nvPr/>
        </p:nvSpPr>
        <p:spPr>
          <a:xfrm>
            <a:off x="3596400" y="290160"/>
            <a:ext cx="1528200" cy="1157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240" rIns="0" bIns="0"/>
          <a:lstStyle/>
          <a:p>
            <a:pPr marL="117360" indent="-104760">
              <a:lnSpc>
                <a:spcPct val="116000"/>
              </a:lnSpc>
              <a:spcBef>
                <a:spcPts val="96"/>
              </a:spcBef>
            </a:pPr>
            <a:r>
              <a:rPr lang="ru-RU" sz="1400" b="0" strike="noStrike" spc="-7">
                <a:solidFill>
                  <a:srgbClr val="000000"/>
                </a:solidFill>
                <a:latin typeface="Times New Roman"/>
              </a:rPr>
              <a:t>НЕСЕП </a:t>
            </a:r>
            <a:r>
              <a:rPr lang="ru-RU" sz="1400" b="0" strike="noStrike" spc="-26">
                <a:solidFill>
                  <a:srgbClr val="000000"/>
                </a:solidFill>
                <a:latin typeface="Times New Roman"/>
              </a:rPr>
              <a:t>ТАЛДАУЫ  </a:t>
            </a:r>
            <a:r>
              <a:rPr lang="ru-RU" sz="1400" b="0" strike="noStrike" spc="-21">
                <a:solidFill>
                  <a:srgbClr val="000000"/>
                </a:solidFill>
                <a:latin typeface="Times New Roman"/>
              </a:rPr>
              <a:t>АНАЛИЗ</a:t>
            </a:r>
            <a:r>
              <a:rPr lang="ru-RU" sz="1400" b="0" strike="noStrike" spc="10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МОЧИ</a:t>
            </a:r>
            <a:endParaRPr lang="ru-RU" sz="1400" b="0" strike="noStrike" spc="-1">
              <a:latin typeface="Arial"/>
            </a:endParaRPr>
          </a:p>
        </p:txBody>
      </p:sp>
      <p:sp>
        <p:nvSpPr>
          <p:cNvPr id="244" name="CustomShape 8"/>
          <p:cNvSpPr/>
          <p:nvPr/>
        </p:nvSpPr>
        <p:spPr>
          <a:xfrm>
            <a:off x="716760" y="785880"/>
            <a:ext cx="2584440" cy="506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240" rIns="0" bIns="0"/>
          <a:lstStyle/>
          <a:p>
            <a:pPr marL="12600">
              <a:lnSpc>
                <a:spcPct val="116000"/>
              </a:lnSpc>
              <a:spcBef>
                <a:spcPts val="96"/>
              </a:spcBef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1.Физикалық-химиялыққасиеттер  Физико-химические</a:t>
            </a:r>
            <a:r>
              <a:rPr lang="ru-RU" sz="1400" b="0" strike="noStrike" spc="-75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400" b="0" strike="noStrike" spc="15">
                <a:solidFill>
                  <a:srgbClr val="000000"/>
                </a:solidFill>
                <a:latin typeface="Times New Roman"/>
                <a:ea typeface="DejaVu Sans"/>
              </a:rPr>
              <a:t>свойства</a:t>
            </a:r>
            <a:endParaRPr lang="ru-RU" sz="1400" b="0" strike="noStrike" spc="-1">
              <a:latin typeface="Arial"/>
            </a:endParaRPr>
          </a:p>
        </p:txBody>
      </p:sp>
      <p:sp>
        <p:nvSpPr>
          <p:cNvPr id="245" name="CustomShape 9"/>
          <p:cNvSpPr/>
          <p:nvPr/>
        </p:nvSpPr>
        <p:spPr>
          <a:xfrm>
            <a:off x="488160" y="1272240"/>
            <a:ext cx="1964520" cy="506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240" rIns="0" bIns="0"/>
          <a:lstStyle/>
          <a:p>
            <a:pPr marL="12600">
              <a:lnSpc>
                <a:spcPct val="116000"/>
              </a:lnSpc>
              <a:spcBef>
                <a:spcPts val="96"/>
              </a:spcBef>
            </a:pPr>
            <a:r>
              <a:rPr lang="ru-RU" sz="1400" b="0" strike="noStrike" spc="1">
                <a:solidFill>
                  <a:srgbClr val="000000"/>
                </a:solidFill>
                <a:latin typeface="Times New Roman"/>
                <a:ea typeface="DejaVu Sans"/>
              </a:rPr>
              <a:t>Көлемі  </a:t>
            </a:r>
            <a:r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(Количество)___100_мл_</a:t>
            </a:r>
            <a:endParaRPr lang="ru-RU" sz="1400" b="0" strike="noStrike" spc="-1">
              <a:latin typeface="Arial"/>
            </a:endParaRPr>
          </a:p>
        </p:txBody>
      </p:sp>
      <p:sp>
        <p:nvSpPr>
          <p:cNvPr id="246" name="CustomShape 10"/>
          <p:cNvSpPr/>
          <p:nvPr/>
        </p:nvSpPr>
        <p:spPr>
          <a:xfrm>
            <a:off x="5367240" y="1761480"/>
            <a:ext cx="256320" cy="8640"/>
          </a:xfrm>
          <a:custGeom>
            <a:avLst/>
            <a:gdLst/>
            <a:ahLst/>
            <a:cxnLst/>
            <a:rect l="l" t="t" r="r" b="b"/>
            <a:pathLst>
              <a:path w="257175" h="9525">
                <a:moveTo>
                  <a:pt x="257175" y="0"/>
                </a:moveTo>
                <a:lnTo>
                  <a:pt x="0" y="0"/>
                </a:lnTo>
                <a:lnTo>
                  <a:pt x="0" y="9525"/>
                </a:lnTo>
                <a:lnTo>
                  <a:pt x="257175" y="9525"/>
                </a:lnTo>
                <a:lnTo>
                  <a:pt x="257175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7" name="CustomShape 11"/>
          <p:cNvSpPr/>
          <p:nvPr/>
        </p:nvSpPr>
        <p:spPr>
          <a:xfrm>
            <a:off x="4469039" y="1550520"/>
            <a:ext cx="2375105" cy="123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5840" rIns="0" bIns="0"/>
          <a:lstStyle/>
          <a:p>
            <a:pPr marL="12600">
              <a:lnSpc>
                <a:spcPct val="100000"/>
              </a:lnSpc>
              <a:spcBef>
                <a:spcPts val="125"/>
              </a:spcBef>
            </a:pPr>
            <a:r>
              <a:rPr lang="ru-RU" sz="1400" b="0" strike="noStrike" spc="-1" dirty="0" err="1">
                <a:solidFill>
                  <a:srgbClr val="000000"/>
                </a:solidFill>
                <a:latin typeface="Times New Roman"/>
                <a:ea typeface="DejaVu Sans"/>
              </a:rPr>
              <a:t>Түсі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(Цвет)_желтый_</a:t>
            </a:r>
            <a:endParaRPr lang="ru-RU" sz="1400" b="0" strike="noStrike" spc="-1" dirty="0">
              <a:latin typeface="Arial"/>
            </a:endParaRPr>
          </a:p>
        </p:txBody>
      </p:sp>
      <p:grpSp>
        <p:nvGrpSpPr>
          <p:cNvPr id="248" name="Group 12"/>
          <p:cNvGrpSpPr/>
          <p:nvPr/>
        </p:nvGrpSpPr>
        <p:grpSpPr>
          <a:xfrm>
            <a:off x="2586240" y="1780200"/>
            <a:ext cx="5542560" cy="237600"/>
            <a:chOff x="2586240" y="1780200"/>
            <a:chExt cx="5542560" cy="237600"/>
          </a:xfrm>
        </p:grpSpPr>
        <p:sp>
          <p:nvSpPr>
            <p:cNvPr id="249" name="CustomShape 13"/>
            <p:cNvSpPr/>
            <p:nvPr/>
          </p:nvSpPr>
          <p:spPr>
            <a:xfrm>
              <a:off x="5820480" y="1780200"/>
              <a:ext cx="2308320" cy="360"/>
            </a:xfrm>
            <a:custGeom>
              <a:avLst/>
              <a:gdLst/>
              <a:ahLst/>
              <a:cxnLst/>
              <a:rect l="l" t="t" r="r" b="b"/>
              <a:pathLst>
                <a:path w="2308859">
                  <a:moveTo>
                    <a:pt x="0" y="0"/>
                  </a:moveTo>
                  <a:lnTo>
                    <a:pt x="176397" y="0"/>
                  </a:lnTo>
                  <a:moveTo>
                    <a:pt x="180748" y="0"/>
                  </a:moveTo>
                  <a:lnTo>
                    <a:pt x="442897" y="0"/>
                  </a:lnTo>
                  <a:moveTo>
                    <a:pt x="447248" y="0"/>
                  </a:moveTo>
                  <a:lnTo>
                    <a:pt x="709397" y="0"/>
                  </a:lnTo>
                  <a:moveTo>
                    <a:pt x="713748" y="0"/>
                  </a:moveTo>
                  <a:lnTo>
                    <a:pt x="975897" y="0"/>
                  </a:lnTo>
                  <a:moveTo>
                    <a:pt x="980248" y="0"/>
                  </a:moveTo>
                  <a:lnTo>
                    <a:pt x="1242397" y="0"/>
                  </a:lnTo>
                  <a:moveTo>
                    <a:pt x="1246748" y="0"/>
                  </a:moveTo>
                  <a:lnTo>
                    <a:pt x="1508897" y="0"/>
                  </a:lnTo>
                  <a:moveTo>
                    <a:pt x="1513248" y="0"/>
                  </a:moveTo>
                  <a:lnTo>
                    <a:pt x="1775397" y="0"/>
                  </a:lnTo>
                  <a:moveTo>
                    <a:pt x="1779748" y="0"/>
                  </a:moveTo>
                  <a:lnTo>
                    <a:pt x="2041897" y="0"/>
                  </a:lnTo>
                  <a:moveTo>
                    <a:pt x="2046248" y="0"/>
                  </a:moveTo>
                  <a:lnTo>
                    <a:pt x="2308397" y="0"/>
                  </a:lnTo>
                </a:path>
              </a:pathLst>
            </a:custGeom>
            <a:noFill/>
            <a:ln w="720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50" name="CustomShape 14"/>
            <p:cNvSpPr/>
            <p:nvPr/>
          </p:nvSpPr>
          <p:spPr>
            <a:xfrm>
              <a:off x="2586240" y="2009160"/>
              <a:ext cx="513720" cy="8640"/>
            </a:xfrm>
            <a:custGeom>
              <a:avLst/>
              <a:gdLst/>
              <a:ahLst/>
              <a:cxnLst/>
              <a:rect l="l" t="t" r="r" b="b"/>
              <a:pathLst>
                <a:path w="514350" h="9525">
                  <a:moveTo>
                    <a:pt x="514350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514350" y="9525"/>
                  </a:lnTo>
                  <a:lnTo>
                    <a:pt x="51435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251" name="CustomShape 15"/>
          <p:cNvSpPr/>
          <p:nvPr/>
        </p:nvSpPr>
        <p:spPr>
          <a:xfrm>
            <a:off x="488160" y="1770120"/>
            <a:ext cx="3020150" cy="257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5840" rIns="0" bIns="0"/>
          <a:lstStyle/>
          <a:p>
            <a:pPr marL="12600">
              <a:lnSpc>
                <a:spcPct val="100000"/>
              </a:lnSpc>
              <a:spcBef>
                <a:spcPts val="125"/>
              </a:spcBef>
            </a:pPr>
            <a:r>
              <a:rPr lang="ru-RU" sz="1400" b="0" strike="noStrike" spc="-1" dirty="0" err="1">
                <a:solidFill>
                  <a:srgbClr val="000000"/>
                </a:solidFill>
                <a:latin typeface="Times New Roman"/>
                <a:ea typeface="DejaVu Sans"/>
              </a:rPr>
              <a:t>Тұнықтығы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(Прозрачность)прозрачная_</a:t>
            </a:r>
            <a:endParaRPr lang="ru-RU" sz="1400" b="0" strike="noStrike" spc="-1" dirty="0">
              <a:latin typeface="Arial"/>
            </a:endParaRPr>
          </a:p>
        </p:txBody>
      </p:sp>
      <p:sp>
        <p:nvSpPr>
          <p:cNvPr id="252" name="CustomShape 16"/>
          <p:cNvSpPr/>
          <p:nvPr/>
        </p:nvSpPr>
        <p:spPr>
          <a:xfrm>
            <a:off x="3198960" y="2028240"/>
            <a:ext cx="4792320" cy="360"/>
          </a:xfrm>
          <a:custGeom>
            <a:avLst/>
            <a:gdLst/>
            <a:ahLst/>
            <a:cxnLst/>
            <a:rect l="l" t="t" r="r" b="b"/>
            <a:pathLst>
              <a:path w="4792980">
                <a:moveTo>
                  <a:pt x="0" y="0"/>
                </a:moveTo>
                <a:lnTo>
                  <a:pt x="262148" y="0"/>
                </a:lnTo>
                <a:moveTo>
                  <a:pt x="266499" y="0"/>
                </a:moveTo>
                <a:lnTo>
                  <a:pt x="528648" y="0"/>
                </a:lnTo>
                <a:moveTo>
                  <a:pt x="532999" y="0"/>
                </a:moveTo>
                <a:lnTo>
                  <a:pt x="795148" y="0"/>
                </a:lnTo>
                <a:moveTo>
                  <a:pt x="799499" y="0"/>
                </a:moveTo>
                <a:lnTo>
                  <a:pt x="1061648" y="0"/>
                </a:lnTo>
                <a:moveTo>
                  <a:pt x="1065999" y="0"/>
                </a:moveTo>
                <a:lnTo>
                  <a:pt x="1328148" y="0"/>
                </a:lnTo>
                <a:moveTo>
                  <a:pt x="1332499" y="0"/>
                </a:moveTo>
                <a:lnTo>
                  <a:pt x="1594648" y="0"/>
                </a:lnTo>
                <a:moveTo>
                  <a:pt x="1598999" y="0"/>
                </a:moveTo>
                <a:lnTo>
                  <a:pt x="1861148" y="0"/>
                </a:lnTo>
                <a:moveTo>
                  <a:pt x="1865499" y="0"/>
                </a:moveTo>
                <a:lnTo>
                  <a:pt x="2127648" y="0"/>
                </a:lnTo>
                <a:moveTo>
                  <a:pt x="2131999" y="0"/>
                </a:moveTo>
                <a:lnTo>
                  <a:pt x="2394148" y="0"/>
                </a:lnTo>
                <a:moveTo>
                  <a:pt x="2398499" y="0"/>
                </a:moveTo>
                <a:lnTo>
                  <a:pt x="2660648" y="0"/>
                </a:lnTo>
                <a:moveTo>
                  <a:pt x="2664999" y="0"/>
                </a:moveTo>
                <a:lnTo>
                  <a:pt x="2927148" y="0"/>
                </a:lnTo>
                <a:moveTo>
                  <a:pt x="2931499" y="0"/>
                </a:moveTo>
                <a:lnTo>
                  <a:pt x="3193648" y="0"/>
                </a:lnTo>
                <a:moveTo>
                  <a:pt x="3197999" y="0"/>
                </a:moveTo>
                <a:lnTo>
                  <a:pt x="3460148" y="0"/>
                </a:lnTo>
                <a:moveTo>
                  <a:pt x="3464499" y="0"/>
                </a:moveTo>
                <a:lnTo>
                  <a:pt x="3726648" y="0"/>
                </a:lnTo>
                <a:moveTo>
                  <a:pt x="3730999" y="0"/>
                </a:moveTo>
                <a:lnTo>
                  <a:pt x="3993148" y="0"/>
                </a:lnTo>
                <a:moveTo>
                  <a:pt x="3997499" y="0"/>
                </a:moveTo>
                <a:lnTo>
                  <a:pt x="4259648" y="0"/>
                </a:lnTo>
                <a:moveTo>
                  <a:pt x="4263999" y="0"/>
                </a:moveTo>
                <a:lnTo>
                  <a:pt x="4526148" y="0"/>
                </a:lnTo>
                <a:moveTo>
                  <a:pt x="4530499" y="0"/>
                </a:moveTo>
                <a:lnTo>
                  <a:pt x="4792648" y="0"/>
                </a:lnTo>
              </a:path>
            </a:pathLst>
          </a:custGeom>
          <a:noFill/>
          <a:ln w="72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3" name="CustomShape 17"/>
          <p:cNvSpPr/>
          <p:nvPr/>
        </p:nvSpPr>
        <p:spPr>
          <a:xfrm>
            <a:off x="7983000" y="1798560"/>
            <a:ext cx="115560" cy="228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5840" rIns="0" bIns="0"/>
          <a:lstStyle/>
          <a:p>
            <a:pPr marL="12600">
              <a:lnSpc>
                <a:spcPct val="100000"/>
              </a:lnSpc>
              <a:spcBef>
                <a:spcPts val="125"/>
              </a:spcBef>
            </a:pPr>
            <a:r>
              <a:rPr lang="ru-RU" sz="1400" b="0" strike="noStrike" spc="7">
                <a:solidFill>
                  <a:srgbClr val="000000"/>
                </a:solidFill>
                <a:latin typeface="Times New Roman"/>
                <a:ea typeface="DejaVu Sans"/>
              </a:rPr>
              <a:t>_</a:t>
            </a:r>
            <a:endParaRPr lang="ru-RU" sz="1400" b="0" strike="noStrike" spc="-1">
              <a:latin typeface="Arial"/>
            </a:endParaRPr>
          </a:p>
        </p:txBody>
      </p:sp>
      <p:sp>
        <p:nvSpPr>
          <p:cNvPr id="254" name="CustomShape 18"/>
          <p:cNvSpPr/>
          <p:nvPr/>
        </p:nvSpPr>
        <p:spPr>
          <a:xfrm>
            <a:off x="4738680" y="2256840"/>
            <a:ext cx="342360" cy="8640"/>
          </a:xfrm>
          <a:custGeom>
            <a:avLst/>
            <a:gdLst/>
            <a:ahLst/>
            <a:cxnLst/>
            <a:rect l="l" t="t" r="r" b="b"/>
            <a:pathLst>
              <a:path w="342900" h="9525">
                <a:moveTo>
                  <a:pt x="342900" y="0"/>
                </a:moveTo>
                <a:lnTo>
                  <a:pt x="0" y="0"/>
                </a:lnTo>
                <a:lnTo>
                  <a:pt x="0" y="9525"/>
                </a:lnTo>
                <a:lnTo>
                  <a:pt x="342900" y="9525"/>
                </a:lnTo>
                <a:lnTo>
                  <a:pt x="34290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5" name="CustomShape 19"/>
          <p:cNvSpPr/>
          <p:nvPr/>
        </p:nvSpPr>
        <p:spPr>
          <a:xfrm>
            <a:off x="488160" y="2046600"/>
            <a:ext cx="4796640" cy="228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5840" rIns="0" bIns="0"/>
          <a:lstStyle/>
          <a:p>
            <a:pPr marL="12600">
              <a:lnSpc>
                <a:spcPct val="100000"/>
              </a:lnSpc>
              <a:spcBef>
                <a:spcPts val="125"/>
              </a:spcBef>
            </a:pPr>
            <a:r>
              <a:rPr lang="ru-RU" sz="1400" b="0" strike="noStrike" spc="-1" dirty="0" err="1">
                <a:solidFill>
                  <a:srgbClr val="000000"/>
                </a:solidFill>
                <a:latin typeface="Times New Roman"/>
                <a:ea typeface="DejaVu Sans"/>
              </a:rPr>
              <a:t>Салыстырмалытығыздығы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(Относительная</a:t>
            </a:r>
            <a:r>
              <a:rPr lang="ru-RU" sz="1400" b="0" strike="noStrike" spc="-41" dirty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400" b="0" strike="noStrike" spc="1" dirty="0">
                <a:solidFill>
                  <a:srgbClr val="000000"/>
                </a:solidFill>
                <a:latin typeface="Times New Roman"/>
                <a:ea typeface="DejaVu Sans"/>
              </a:rPr>
              <a:t>плотность)_1033__</a:t>
            </a:r>
            <a:endParaRPr lang="ru-RU" sz="1400" b="0" strike="noStrike" spc="-1" dirty="0">
              <a:latin typeface="Arial"/>
            </a:endParaRPr>
          </a:p>
        </p:txBody>
      </p:sp>
      <p:sp>
        <p:nvSpPr>
          <p:cNvPr id="256" name="CustomShape 20"/>
          <p:cNvSpPr/>
          <p:nvPr/>
        </p:nvSpPr>
        <p:spPr>
          <a:xfrm>
            <a:off x="2281320" y="2494800"/>
            <a:ext cx="4247280" cy="256320"/>
          </a:xfrm>
          <a:custGeom>
            <a:avLst/>
            <a:gdLst/>
            <a:ahLst/>
            <a:cxnLst/>
            <a:rect l="l" t="t" r="r" b="b"/>
            <a:pathLst>
              <a:path w="4248150" h="257175">
                <a:moveTo>
                  <a:pt x="638175" y="0"/>
                </a:moveTo>
                <a:lnTo>
                  <a:pt x="0" y="0"/>
                </a:lnTo>
                <a:lnTo>
                  <a:pt x="0" y="9525"/>
                </a:lnTo>
                <a:lnTo>
                  <a:pt x="638175" y="9525"/>
                </a:lnTo>
                <a:lnTo>
                  <a:pt x="638175" y="0"/>
                </a:lnTo>
                <a:close/>
                <a:moveTo>
                  <a:pt x="4248150" y="247650"/>
                </a:moveTo>
                <a:lnTo>
                  <a:pt x="3962400" y="247650"/>
                </a:lnTo>
                <a:lnTo>
                  <a:pt x="3962400" y="257175"/>
                </a:lnTo>
                <a:lnTo>
                  <a:pt x="4248150" y="257175"/>
                </a:lnTo>
                <a:lnTo>
                  <a:pt x="4248150" y="24765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7" name="CustomShape 21"/>
          <p:cNvSpPr/>
          <p:nvPr/>
        </p:nvSpPr>
        <p:spPr>
          <a:xfrm>
            <a:off x="488160" y="2255040"/>
            <a:ext cx="7740720" cy="3166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240" rIns="0" bIns="0"/>
          <a:lstStyle/>
          <a:p>
            <a:pPr marL="12600">
              <a:lnSpc>
                <a:spcPct val="116000"/>
              </a:lnSpc>
              <a:spcBef>
                <a:spcPts val="96"/>
              </a:spcBef>
            </a:pPr>
            <a:r>
              <a:rPr lang="ru-RU" sz="1400" b="0" strike="noStrike" spc="1" dirty="0" err="1">
                <a:solidFill>
                  <a:srgbClr val="000000"/>
                </a:solidFill>
                <a:latin typeface="Times New Roman"/>
                <a:ea typeface="DejaVu Sans"/>
              </a:rPr>
              <a:t>Реакциясы</a:t>
            </a:r>
            <a:r>
              <a:rPr lang="ru-RU" sz="1400" b="0" strike="noStrike" spc="-69" dirty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400" b="0" strike="noStrike" spc="1" dirty="0">
                <a:solidFill>
                  <a:srgbClr val="000000"/>
                </a:solidFill>
                <a:latin typeface="Times New Roman"/>
                <a:ea typeface="DejaVu Sans"/>
              </a:rPr>
              <a:t>(Реакция)__кислый_</a:t>
            </a:r>
            <a:r>
              <a:rPr lang="ru-RU" sz="1400" b="0" u="sng" strike="noStrike" spc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DejaVu Sans"/>
              </a:rPr>
              <a:t> 			</a:t>
            </a:r>
            <a:r>
              <a:rPr lang="ru-RU" sz="1400" b="0" strike="noStrike" spc="-1" dirty="0" err="1">
                <a:solidFill>
                  <a:srgbClr val="000000"/>
                </a:solidFill>
                <a:latin typeface="Times New Roman"/>
                <a:ea typeface="DejaVu Sans"/>
              </a:rPr>
              <a:t>Нәруыз</a:t>
            </a:r>
            <a:r>
              <a:rPr lang="ru-RU" sz="1400" b="0" strike="noStrike" spc="-160" dirty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(белок)_ отсутствует</a:t>
            </a:r>
            <a:r>
              <a:rPr lang="ru-RU" sz="1400" b="0" u="sng" strike="noStrike" spc="-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DejaVu Sans"/>
              </a:rPr>
              <a:t>		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400" b="0" strike="noStrike" spc="-7" dirty="0">
                <a:solidFill>
                  <a:srgbClr val="000000"/>
                </a:solidFill>
                <a:latin typeface="Times New Roman"/>
                <a:ea typeface="DejaVu Sans"/>
              </a:rPr>
              <a:t>    </a:t>
            </a:r>
            <a:r>
              <a:rPr lang="ru-RU" sz="1400" b="0" strike="noStrike" spc="35" dirty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400" b="0" strike="noStrike" spc="-7" dirty="0">
                <a:solidFill>
                  <a:srgbClr val="000000"/>
                </a:solidFill>
                <a:latin typeface="Times New Roman"/>
                <a:ea typeface="DejaVu Sans"/>
              </a:rPr>
              <a:t>Глюкоза</a:t>
            </a:r>
            <a:r>
              <a:rPr lang="ru-RU" sz="1400" b="0" u="sng" strike="noStrike" spc="-14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DejaVu Sans"/>
              </a:rPr>
              <a:t>  </a:t>
            </a:r>
            <a:r>
              <a:rPr lang="ru-RU" sz="1400" b="0" u="sng" strike="noStrike" spc="-145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DejaVu Sans"/>
              </a:rPr>
              <a:t>авс</a:t>
            </a:r>
            <a:r>
              <a:rPr lang="ru-RU" sz="1400" b="0" strike="noStrike" spc="26" dirty="0">
                <a:solidFill>
                  <a:srgbClr val="000000"/>
                </a:solidFill>
                <a:latin typeface="Times New Roman"/>
                <a:ea typeface="DejaVu Sans"/>
              </a:rPr>
              <a:t>__</a:t>
            </a:r>
            <a:r>
              <a:rPr lang="ru-RU" sz="1400" b="0" u="sng" strike="noStrike" spc="26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DejaVu Sans"/>
              </a:rPr>
              <a:t> 		</a:t>
            </a:r>
            <a:r>
              <a:rPr lang="ru-RU" sz="1400" b="0" strike="noStrike" spc="-7" dirty="0" err="1">
                <a:solidFill>
                  <a:srgbClr val="000000"/>
                </a:solidFill>
                <a:latin typeface="Times New Roman"/>
                <a:ea typeface="DejaVu Sans"/>
              </a:rPr>
              <a:t>Билирубин_нет</a:t>
            </a:r>
            <a:r>
              <a:rPr lang="ru-RU" sz="1400" b="0" strike="noStrike" spc="-7" dirty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400" b="0" u="sng" strike="noStrike" spc="-7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DejaVu Sans"/>
              </a:rPr>
              <a:t>		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400" b="0" strike="noStrike" spc="-1" dirty="0" err="1">
                <a:solidFill>
                  <a:srgbClr val="000000"/>
                </a:solidFill>
                <a:latin typeface="Times New Roman"/>
                <a:ea typeface="DejaVu Sans"/>
              </a:rPr>
              <a:t>Уробилиноидтар</a:t>
            </a:r>
            <a:r>
              <a:rPr lang="ru-RU" sz="1400" b="0" strike="noStrike" spc="-46" dirty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(</a:t>
            </a:r>
            <a:r>
              <a:rPr lang="ru-RU" sz="1400" b="0" strike="noStrike" spc="-1" dirty="0" err="1">
                <a:solidFill>
                  <a:srgbClr val="000000"/>
                </a:solidFill>
                <a:latin typeface="Times New Roman"/>
                <a:ea typeface="DejaVu Sans"/>
              </a:rPr>
              <a:t>Уробилиноиды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)</a:t>
            </a:r>
            <a:r>
              <a:rPr lang="ru-RU" sz="1400" b="0" strike="noStrike" spc="-126" dirty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400" b="0" strike="noStrike" spc="41" dirty="0">
                <a:solidFill>
                  <a:srgbClr val="000000"/>
                </a:solidFill>
                <a:latin typeface="Times New Roman"/>
                <a:ea typeface="DejaVu Sans"/>
              </a:rPr>
              <a:t>___</a:t>
            </a:r>
            <a:r>
              <a:rPr lang="ru-RU" sz="1400" b="0" u="sng" strike="noStrike" spc="4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DejaVu Sans"/>
              </a:rPr>
              <a:t> 	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Ацетон</a:t>
            </a:r>
            <a:r>
              <a:rPr lang="ru-RU" sz="1400" b="0" strike="noStrike" spc="270" dirty="0">
                <a:solidFill>
                  <a:srgbClr val="000000"/>
                </a:solidFill>
                <a:latin typeface="Times New Roman"/>
                <a:ea typeface="DejaVu Sans"/>
              </a:rPr>
              <a:t> нет</a:t>
            </a:r>
            <a:r>
              <a:rPr lang="ru-RU" sz="1400" b="0" u="sng" strike="noStrike" spc="9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DejaVu Sans"/>
              </a:rPr>
              <a:t> 	</a:t>
            </a:r>
            <a:r>
              <a:rPr lang="ru-RU" sz="1400" b="0" strike="noStrike" spc="7" dirty="0">
                <a:solidFill>
                  <a:srgbClr val="000000"/>
                </a:solidFill>
                <a:latin typeface="Times New Roman"/>
                <a:ea typeface="DejaVu Sans"/>
              </a:rPr>
              <a:t>_  </a:t>
            </a:r>
            <a:r>
              <a:rPr lang="ru-RU" sz="1400" b="0" strike="noStrike" spc="1" dirty="0">
                <a:solidFill>
                  <a:srgbClr val="000000"/>
                </a:solidFill>
                <a:latin typeface="Times New Roman"/>
                <a:ea typeface="DejaVu Sans"/>
              </a:rPr>
              <a:t>2.Микроспиялықзерттеу/ Микроскопическое</a:t>
            </a:r>
            <a:r>
              <a:rPr lang="ru-RU" sz="1400" b="0" strike="noStrike" spc="-265" dirty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400" b="0" strike="noStrike" spc="7" dirty="0">
                <a:solidFill>
                  <a:srgbClr val="000000"/>
                </a:solidFill>
                <a:latin typeface="Times New Roman"/>
                <a:ea typeface="DejaVu Sans"/>
              </a:rPr>
              <a:t>исследование</a:t>
            </a:r>
            <a:endParaRPr lang="ru-RU" sz="1400" b="0" strike="noStrike" spc="-1" dirty="0">
              <a:latin typeface="Arial"/>
            </a:endParaRPr>
          </a:p>
          <a:p>
            <a:pPr marL="12600" algn="just">
              <a:lnSpc>
                <a:spcPts val="1950"/>
              </a:lnSpc>
              <a:spcBef>
                <a:spcPts val="34"/>
              </a:spcBef>
            </a:pPr>
            <a:r>
              <a:rPr lang="ru-RU" sz="1400" b="0" strike="noStrike" spc="-7" dirty="0" err="1">
                <a:solidFill>
                  <a:srgbClr val="000000"/>
                </a:solidFill>
                <a:latin typeface="Times New Roman"/>
                <a:ea typeface="DejaVu Sans"/>
              </a:rPr>
              <a:t>Жалпақ</a:t>
            </a:r>
            <a:r>
              <a:rPr lang="ru-RU" sz="1400" b="0" strike="noStrike" spc="-7" dirty="0">
                <a:solidFill>
                  <a:srgbClr val="000000"/>
                </a:solidFill>
                <a:latin typeface="Times New Roman"/>
                <a:ea typeface="DejaVu Sans"/>
              </a:rPr>
              <a:t> эпителий  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(Плоский </a:t>
            </a:r>
            <a:r>
              <a:rPr lang="ru-RU" sz="1400" b="0" strike="noStrike" spc="-7" dirty="0">
                <a:solidFill>
                  <a:srgbClr val="000000"/>
                </a:solidFill>
                <a:latin typeface="Times New Roman"/>
                <a:ea typeface="DejaVu Sans"/>
              </a:rPr>
              <a:t>эпителий)</a:t>
            </a:r>
            <a:r>
              <a:rPr lang="ru-RU" sz="1400" b="0" strike="noStrike" spc="-145" dirty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400" b="0" strike="noStrike" spc="7" dirty="0">
                <a:solidFill>
                  <a:srgbClr val="000000"/>
                </a:solidFill>
                <a:latin typeface="Times New Roman"/>
                <a:ea typeface="DejaVu Sans"/>
              </a:rPr>
              <a:t>__отрицательно</a:t>
            </a:r>
            <a:r>
              <a:rPr lang="ru-RU" sz="1400" b="0" strike="noStrike" spc="15" dirty="0">
                <a:solidFill>
                  <a:srgbClr val="000000"/>
                </a:solidFill>
                <a:latin typeface="Times New Roman"/>
                <a:ea typeface="DejaVu Sans"/>
              </a:rPr>
              <a:t>_____ </a:t>
            </a:r>
            <a:r>
              <a:rPr lang="ru-RU" sz="1400" b="0" u="sng" strike="noStrike" spc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DejaVu Sans"/>
              </a:rPr>
              <a:t> </a:t>
            </a:r>
            <a:r>
              <a:rPr lang="ru-RU" sz="1400" b="0" u="sng" strike="noStrike" spc="-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DejaVu Sans"/>
              </a:rPr>
              <a:t>	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400" b="0" strike="noStrike" spc="-9" dirty="0">
                <a:solidFill>
                  <a:srgbClr val="000000"/>
                </a:solidFill>
                <a:latin typeface="Times New Roman"/>
                <a:ea typeface="DejaVu Sans"/>
              </a:rPr>
              <a:t>                                                                   </a:t>
            </a:r>
            <a:r>
              <a:rPr lang="ru-RU" sz="1400" b="0" strike="noStrike" spc="301" dirty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400" b="0" strike="noStrike" spc="-9" dirty="0" err="1">
                <a:solidFill>
                  <a:srgbClr val="000000"/>
                </a:solidFill>
                <a:latin typeface="Times New Roman"/>
                <a:ea typeface="DejaVu Sans"/>
              </a:rPr>
              <a:t>Ауыспалы</a:t>
            </a:r>
            <a:r>
              <a:rPr lang="ru-RU" sz="1400" b="0" strike="noStrike" spc="9" dirty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400" b="0" strike="noStrike" spc="-7" dirty="0">
                <a:solidFill>
                  <a:srgbClr val="000000"/>
                </a:solidFill>
                <a:latin typeface="Times New Roman"/>
                <a:ea typeface="DejaVu Sans"/>
              </a:rPr>
              <a:t>(Переходный)</a:t>
            </a:r>
            <a:r>
              <a:rPr lang="ru-RU" sz="1400" b="0" strike="noStrike" spc="-75" dirty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400" b="0" strike="noStrike" spc="41" dirty="0">
                <a:solidFill>
                  <a:srgbClr val="000000"/>
                </a:solidFill>
                <a:latin typeface="Times New Roman"/>
                <a:ea typeface="DejaVu Sans"/>
              </a:rPr>
              <a:t>_____ </a:t>
            </a:r>
            <a:r>
              <a:rPr lang="ru-RU" sz="1400" b="0" u="sng" strike="noStrike" spc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DejaVu Sans"/>
              </a:rPr>
              <a:t> </a:t>
            </a:r>
            <a:r>
              <a:rPr lang="ru-RU" sz="1400" b="0" u="sng" strike="noStrike" spc="-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DejaVu Sans"/>
              </a:rPr>
              <a:t>	</a:t>
            </a:r>
            <a:r>
              <a:rPr lang="ru-RU" sz="1400" b="0" u="sng" strike="noStrike" spc="-282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DejaVu Sans"/>
              </a:rPr>
              <a:t> 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400" b="0" strike="noStrike" spc="-15" dirty="0">
                <a:solidFill>
                  <a:srgbClr val="000000"/>
                </a:solidFill>
                <a:latin typeface="Times New Roman"/>
                <a:ea typeface="DejaVu Sans"/>
              </a:rPr>
              <a:t>                                                                                                                    </a:t>
            </a:r>
            <a:r>
              <a:rPr lang="ru-RU" sz="1400" b="0" strike="noStrike" spc="216" dirty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400" b="0" strike="noStrike" spc="-15" dirty="0" err="1">
                <a:solidFill>
                  <a:srgbClr val="000000"/>
                </a:solidFill>
                <a:latin typeface="Times New Roman"/>
                <a:ea typeface="DejaVu Sans"/>
              </a:rPr>
              <a:t>Бүйректің</a:t>
            </a:r>
            <a:endParaRPr lang="ru-RU" sz="1400" b="0" strike="noStrike" spc="-1" dirty="0">
              <a:latin typeface="Arial"/>
            </a:endParaRPr>
          </a:p>
          <a:p>
            <a:pPr marL="12600" algn="just">
              <a:lnSpc>
                <a:spcPts val="1879"/>
              </a:lnSpc>
              <a:spcBef>
                <a:spcPts val="65"/>
              </a:spcBef>
            </a:pPr>
            <a:r>
              <a:rPr lang="ru-RU" sz="1400" b="0" strike="noStrike" spc="1" dirty="0">
                <a:solidFill>
                  <a:srgbClr val="000000"/>
                </a:solidFill>
                <a:latin typeface="Times New Roman"/>
                <a:ea typeface="DejaVu Sans"/>
              </a:rPr>
              <a:t>(Почечный)_ </a:t>
            </a:r>
            <a:r>
              <a:rPr lang="ru-RU" sz="1400" b="0" u="sng" strike="noStrike" spc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DejaVu Sans"/>
              </a:rPr>
              <a:t>		</a:t>
            </a:r>
            <a:r>
              <a:rPr lang="ru-RU" sz="1400" b="0" strike="noStrike" spc="15" dirty="0" err="1">
                <a:solidFill>
                  <a:srgbClr val="000000"/>
                </a:solidFill>
                <a:latin typeface="Times New Roman"/>
                <a:ea typeface="DejaVu Sans"/>
              </a:rPr>
              <a:t>Л</a:t>
            </a:r>
            <a:r>
              <a:rPr lang="ru-RU" sz="1400" b="0" strike="noStrike" spc="-21" dirty="0" err="1">
                <a:solidFill>
                  <a:srgbClr val="000000"/>
                </a:solidFill>
                <a:latin typeface="Times New Roman"/>
                <a:ea typeface="DejaVu Sans"/>
              </a:rPr>
              <a:t>е</a:t>
            </a:r>
            <a:r>
              <a:rPr lang="ru-RU" sz="1400" b="0" strike="noStrike" spc="-1" dirty="0" err="1">
                <a:solidFill>
                  <a:srgbClr val="000000"/>
                </a:solidFill>
                <a:latin typeface="Times New Roman"/>
                <a:ea typeface="DejaVu Sans"/>
              </a:rPr>
              <a:t>й</a:t>
            </a:r>
            <a:r>
              <a:rPr lang="ru-RU" sz="1400" b="0" strike="noStrike" spc="-80" dirty="0" err="1">
                <a:solidFill>
                  <a:srgbClr val="000000"/>
                </a:solidFill>
                <a:latin typeface="Times New Roman"/>
                <a:ea typeface="DejaVu Sans"/>
              </a:rPr>
              <a:t>к</a:t>
            </a:r>
            <a:r>
              <a:rPr lang="ru-RU" sz="1400" b="0" strike="noStrike" spc="35" dirty="0" err="1">
                <a:solidFill>
                  <a:srgbClr val="000000"/>
                </a:solidFill>
                <a:latin typeface="Times New Roman"/>
                <a:ea typeface="DejaVu Sans"/>
              </a:rPr>
              <a:t>о</a:t>
            </a:r>
            <a:r>
              <a:rPr lang="ru-RU" sz="1400" b="0" strike="noStrike" spc="-1" dirty="0" err="1">
                <a:solidFill>
                  <a:srgbClr val="000000"/>
                </a:solidFill>
                <a:latin typeface="Times New Roman"/>
                <a:ea typeface="DejaVu Sans"/>
              </a:rPr>
              <a:t>ци</a:t>
            </a:r>
            <a:r>
              <a:rPr lang="ru-RU" sz="1400" b="0" strike="noStrike" spc="-9" dirty="0" err="1">
                <a:solidFill>
                  <a:srgbClr val="000000"/>
                </a:solidFill>
                <a:latin typeface="Times New Roman"/>
                <a:ea typeface="DejaVu Sans"/>
              </a:rPr>
              <a:t>тт</a:t>
            </a:r>
            <a:r>
              <a:rPr lang="ru-RU" sz="1400" b="0" strike="noStrike" spc="-21" dirty="0" err="1">
                <a:solidFill>
                  <a:srgbClr val="000000"/>
                </a:solidFill>
                <a:latin typeface="Times New Roman"/>
                <a:ea typeface="DejaVu Sans"/>
              </a:rPr>
              <a:t>е</a:t>
            </a:r>
            <a:r>
              <a:rPr lang="ru-RU" sz="1400" b="0" strike="noStrike" spc="7" dirty="0" err="1">
                <a:solidFill>
                  <a:srgbClr val="000000"/>
                </a:solidFill>
                <a:latin typeface="Times New Roman"/>
                <a:ea typeface="DejaVu Sans"/>
              </a:rPr>
              <a:t>р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400" b="0" strike="noStrike" spc="-15" dirty="0">
                <a:solidFill>
                  <a:srgbClr val="000000"/>
                </a:solidFill>
                <a:latin typeface="Times New Roman"/>
                <a:ea typeface="DejaVu Sans"/>
              </a:rPr>
              <a:t>(</a:t>
            </a:r>
            <a:r>
              <a:rPr lang="ru-RU" sz="1400" b="0" strike="noStrike" spc="15" dirty="0">
                <a:solidFill>
                  <a:srgbClr val="000000"/>
                </a:solidFill>
                <a:latin typeface="Times New Roman"/>
                <a:ea typeface="DejaVu Sans"/>
              </a:rPr>
              <a:t>Л</a:t>
            </a:r>
            <a:r>
              <a:rPr lang="ru-RU" sz="1400" b="0" strike="noStrike" spc="-21" dirty="0">
                <a:solidFill>
                  <a:srgbClr val="000000"/>
                </a:solidFill>
                <a:latin typeface="Times New Roman"/>
                <a:ea typeface="DejaVu Sans"/>
              </a:rPr>
              <a:t>е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й</a:t>
            </a:r>
            <a:r>
              <a:rPr lang="ru-RU" sz="1400" b="0" strike="noStrike" spc="-80" dirty="0">
                <a:solidFill>
                  <a:srgbClr val="000000"/>
                </a:solidFill>
                <a:latin typeface="Times New Roman"/>
                <a:ea typeface="DejaVu Sans"/>
              </a:rPr>
              <a:t>к</a:t>
            </a:r>
            <a:r>
              <a:rPr lang="ru-RU" sz="1400" b="0" strike="noStrike" spc="41" dirty="0">
                <a:solidFill>
                  <a:srgbClr val="000000"/>
                </a:solidFill>
                <a:latin typeface="Times New Roman"/>
                <a:ea typeface="DejaVu Sans"/>
              </a:rPr>
              <a:t>о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ци</a:t>
            </a:r>
            <a:r>
              <a:rPr lang="ru-RU" sz="1400" b="0" strike="noStrike" spc="-9" dirty="0">
                <a:solidFill>
                  <a:srgbClr val="000000"/>
                </a:solidFill>
                <a:latin typeface="Times New Roman"/>
                <a:ea typeface="DejaVu Sans"/>
              </a:rPr>
              <a:t>т</a:t>
            </a:r>
            <a:r>
              <a:rPr lang="ru-RU" sz="1400" b="0" strike="noStrike" spc="26" dirty="0">
                <a:solidFill>
                  <a:srgbClr val="000000"/>
                </a:solidFill>
                <a:latin typeface="Times New Roman"/>
                <a:ea typeface="DejaVu Sans"/>
              </a:rPr>
              <a:t>ы</a:t>
            </a:r>
            <a:r>
              <a:rPr lang="ru-RU" sz="1400" b="0" strike="noStrike" spc="-15" dirty="0">
                <a:solidFill>
                  <a:srgbClr val="000000"/>
                </a:solidFill>
                <a:latin typeface="Times New Roman"/>
                <a:ea typeface="DejaVu Sans"/>
              </a:rPr>
              <a:t>)</a:t>
            </a:r>
            <a:r>
              <a:rPr lang="ru-RU" sz="1400" b="0" strike="noStrike" spc="41" dirty="0">
                <a:solidFill>
                  <a:srgbClr val="000000"/>
                </a:solidFill>
                <a:latin typeface="Times New Roman"/>
                <a:ea typeface="DejaVu Sans"/>
              </a:rPr>
              <a:t>__</a:t>
            </a:r>
            <a:r>
              <a:rPr lang="ru-RU" sz="1400" spc="26" dirty="0">
                <a:solidFill>
                  <a:srgbClr val="000000"/>
                </a:solidFill>
                <a:latin typeface="Times New Roman"/>
                <a:ea typeface="DejaVu Sans"/>
              </a:rPr>
              <a:t>отрицательно</a:t>
            </a:r>
            <a:r>
              <a:rPr lang="ru-RU" sz="1400" b="0" strike="noStrike" spc="41" dirty="0">
                <a:solidFill>
                  <a:srgbClr val="000000"/>
                </a:solidFill>
                <a:latin typeface="Times New Roman"/>
                <a:ea typeface="DejaVu Sans"/>
              </a:rPr>
              <a:t>_</a:t>
            </a:r>
            <a:r>
              <a:rPr lang="ru-RU" sz="1400" b="0" u="sng" strike="noStrike" spc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DejaVu Sans"/>
              </a:rPr>
              <a:t> </a:t>
            </a:r>
            <a:r>
              <a:rPr lang="ru-RU" sz="1400" b="0" u="sng" strike="noStrike" spc="-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DejaVu Sans"/>
              </a:rPr>
              <a:t>	</a:t>
            </a:r>
            <a:r>
              <a:rPr lang="ru-RU" sz="1400" b="0" strike="noStrike" spc="7" dirty="0">
                <a:solidFill>
                  <a:srgbClr val="000000"/>
                </a:solidFill>
                <a:latin typeface="Times New Roman"/>
                <a:ea typeface="DejaVu Sans"/>
              </a:rPr>
              <a:t>_</a:t>
            </a:r>
            <a:endParaRPr lang="ru-RU" sz="1400" b="0" strike="noStrike" spc="-1" dirty="0">
              <a:latin typeface="Arial"/>
            </a:endParaRPr>
          </a:p>
          <a:p>
            <a:pPr marL="12600" algn="just">
              <a:lnSpc>
                <a:spcPct val="100000"/>
              </a:lnSpc>
              <a:spcBef>
                <a:spcPts val="176"/>
              </a:spcBef>
            </a:pPr>
            <a:r>
              <a:rPr lang="ru-RU" sz="1400" b="0" strike="noStrike" spc="7" dirty="0" err="1">
                <a:solidFill>
                  <a:srgbClr val="000000"/>
                </a:solidFill>
                <a:latin typeface="Times New Roman"/>
                <a:ea typeface="DejaVu Sans"/>
              </a:rPr>
              <a:t>Эритроциттер</a:t>
            </a:r>
            <a:r>
              <a:rPr lang="ru-RU" sz="1400" b="0" strike="noStrike" spc="-69" dirty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400" b="0" strike="noStrike" spc="7" dirty="0">
                <a:solidFill>
                  <a:srgbClr val="000000"/>
                </a:solidFill>
                <a:latin typeface="Times New Roman"/>
                <a:ea typeface="DejaVu Sans"/>
              </a:rPr>
              <a:t>(Эритроциты):</a:t>
            </a:r>
            <a:endParaRPr lang="ru-RU" sz="1400" b="0" strike="noStrike" spc="-1" dirty="0">
              <a:latin typeface="Arial"/>
            </a:endParaRPr>
          </a:p>
          <a:p>
            <a:pPr marL="12600" algn="just">
              <a:lnSpc>
                <a:spcPct val="100000"/>
              </a:lnSpc>
              <a:spcBef>
                <a:spcPts val="269"/>
              </a:spcBef>
            </a:pPr>
            <a:r>
              <a:rPr lang="ru-RU" sz="1400" b="0" strike="noStrike" spc="7" dirty="0" err="1">
                <a:solidFill>
                  <a:srgbClr val="000000"/>
                </a:solidFill>
                <a:latin typeface="Times New Roman"/>
                <a:ea typeface="DejaVu Sans"/>
              </a:rPr>
              <a:t>өзгермеген</a:t>
            </a:r>
            <a:r>
              <a:rPr lang="ru-RU" sz="1400" b="0" strike="noStrike" spc="-94" dirty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(неизмененные)__</a:t>
            </a:r>
            <a:r>
              <a:rPr lang="ru-RU" sz="1400" b="0" strike="noStrike" spc="-140" dirty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400" b="0" strike="noStrike" spc="15" dirty="0">
                <a:solidFill>
                  <a:srgbClr val="000000"/>
                </a:solidFill>
                <a:latin typeface="Times New Roman"/>
                <a:ea typeface="DejaVu Sans"/>
              </a:rPr>
              <a:t>_отрицательно___</a:t>
            </a:r>
            <a:r>
              <a:rPr lang="ru-RU" sz="1400" b="0" u="sng" strike="noStrike" spc="1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DejaVu Sans"/>
              </a:rPr>
              <a:t> 	</a:t>
            </a:r>
            <a:r>
              <a:rPr lang="ru-RU" sz="1400" b="0" strike="noStrike" spc="7" dirty="0">
                <a:solidFill>
                  <a:srgbClr val="000000"/>
                </a:solidFill>
                <a:latin typeface="Times New Roman"/>
                <a:ea typeface="DejaVu Sans"/>
              </a:rPr>
              <a:t>_</a:t>
            </a:r>
            <a:endParaRPr lang="ru-RU" sz="14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2222</TotalTime>
  <Words>1148</Words>
  <Application>Microsoft Office PowerPoint</Application>
  <PresentationFormat>Экран (4:3)</PresentationFormat>
  <Paragraphs>218</Paragraphs>
  <Slides>17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17</vt:i4>
      </vt:variant>
    </vt:vector>
  </HeadingPairs>
  <TitlesOfParts>
    <vt:vector size="28" baseType="lpstr">
      <vt:lpstr>StarSymbol</vt:lpstr>
      <vt:lpstr>Arial</vt:lpstr>
      <vt:lpstr>Calibri</vt:lpstr>
      <vt:lpstr>Impact</vt:lpstr>
      <vt:lpstr>Symbol</vt:lpstr>
      <vt:lpstr>Times New Roman</vt:lpstr>
      <vt:lpstr>Wingdings</vt:lpstr>
      <vt:lpstr>Office Theme</vt:lpstr>
      <vt:lpstr>Office Theme</vt:lpstr>
      <vt:lpstr>Office Theme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Коагулограмма</vt:lpstr>
      <vt:lpstr>Презентация PowerPoint</vt:lpstr>
      <vt:lpstr>Презентация PowerPoint</vt:lpstr>
      <vt:lpstr>Презентация PowerPoint</vt:lpstr>
      <vt:lpstr>Консультации специалистов</vt:lpstr>
      <vt:lpstr>Клинический диагноз</vt:lpstr>
      <vt:lpstr>Лечение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YULDUZ KHAIDAROVA</dc:creator>
  <dc:description/>
  <cp:lastModifiedBy> </cp:lastModifiedBy>
  <cp:revision>81</cp:revision>
  <dcterms:created xsi:type="dcterms:W3CDTF">2021-01-18T17:24:59Z</dcterms:created>
  <dcterms:modified xsi:type="dcterms:W3CDTF">2022-08-08T15:15:56Z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Created">
    <vt:filetime>2020-08-08T00:00:00Z</vt:filetime>
  </property>
  <property fmtid="{D5CDD505-2E9C-101B-9397-08002B2CF9AE}" pid="4" name="HyperlinksChanged">
    <vt:bool>false</vt:bool>
  </property>
  <property fmtid="{D5CDD505-2E9C-101B-9397-08002B2CF9AE}" pid="5" name="LastSaved">
    <vt:filetime>2021-01-18T00:00:00Z</vt:filetime>
  </property>
  <property fmtid="{D5CDD505-2E9C-101B-9397-08002B2CF9AE}" pid="6" name="LinksUpToDate">
    <vt:bool>false</vt:bool>
  </property>
  <property fmtid="{D5CDD505-2E9C-101B-9397-08002B2CF9AE}" pid="7" name="PresentationFormat">
    <vt:lpwstr>On-screen Show (4:3)</vt:lpwstr>
  </property>
  <property fmtid="{D5CDD505-2E9C-101B-9397-08002B2CF9AE}" pid="8" name="ScaleCrop">
    <vt:bool>false</vt:bool>
  </property>
  <property fmtid="{D5CDD505-2E9C-101B-9397-08002B2CF9AE}" pid="9" name="ShareDoc">
    <vt:bool>false</vt:bool>
  </property>
</Properties>
</file>